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5" r:id="rId3"/>
    <p:sldId id="266" r:id="rId4"/>
    <p:sldId id="291" r:id="rId5"/>
    <p:sldId id="259" r:id="rId6"/>
    <p:sldId id="262" r:id="rId7"/>
    <p:sldId id="306"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30" r:id="rId25"/>
    <p:sldId id="331" r:id="rId26"/>
    <p:sldId id="332" r:id="rId27"/>
    <p:sldId id="333" r:id="rId28"/>
    <p:sldId id="335" r:id="rId29"/>
    <p:sldId id="334" r:id="rId30"/>
    <p:sldId id="336" r:id="rId31"/>
    <p:sldId id="307" r:id="rId32"/>
    <p:sldId id="308" r:id="rId33"/>
    <p:sldId id="309" r:id="rId34"/>
    <p:sldId id="310" r:id="rId35"/>
    <p:sldId id="327" r:id="rId36"/>
    <p:sldId id="329" r:id="rId37"/>
    <p:sldId id="260"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696"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615A4-507C-477C-844D-74978AED1F50}" type="datetimeFigureOut">
              <a:rPr lang="fr-FR" smtClean="0"/>
              <a:pPr/>
              <a:t>27/08/2018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2783B-07CD-410A-9866-5FFEE518B880}" type="slidenum">
              <a:rPr lang="fr-FR" smtClean="0"/>
              <a:pPr/>
              <a:t>‹N°›</a:t>
            </a:fld>
            <a:endParaRPr lang="fr-FR"/>
          </a:p>
        </p:txBody>
      </p:sp>
    </p:spTree>
    <p:extLst>
      <p:ext uri="{BB962C8B-B14F-4D97-AF65-F5344CB8AC3E}">
        <p14:creationId xmlns:p14="http://schemas.microsoft.com/office/powerpoint/2010/main" val="232762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L’AISV ha circa 100 iscritti, circa 60-70 stabili e un numero aggiuntivo variabile dipendente dagli iscritti alle conferenze che automaticamente sono soci della associazione per almeno un anno. La conferenza annuale è il momento più</a:t>
            </a:r>
          </a:p>
          <a:p>
            <a:r>
              <a:rPr lang="it-IT" dirty="0"/>
              <a:t> importante per l’associazione, momento nel quale si tiene l’assemblea dei soci, si approva il bilancio e si stabiliscono le linee guida per le attività dell’anno successivo. </a:t>
            </a:r>
          </a:p>
          <a:p>
            <a:r>
              <a:rPr lang="it-IT" dirty="0"/>
              <a:t>L’AISV ha al suo interno uno special </a:t>
            </a:r>
            <a:r>
              <a:rPr lang="it-IT" dirty="0" err="1"/>
              <a:t>interest</a:t>
            </a:r>
            <a:r>
              <a:rPr lang="it-IT" dirty="0"/>
              <a:t> </a:t>
            </a:r>
            <a:r>
              <a:rPr lang="it-IT" dirty="0" err="1"/>
              <a:t>group</a:t>
            </a:r>
            <a:r>
              <a:rPr lang="it-IT" dirty="0"/>
              <a:t> dedicato alla fonetica forense che aveva negli anni scorsi rallentato le sue attività. Il </a:t>
            </a:r>
            <a:r>
              <a:rPr lang="it-IT" dirty="0" err="1"/>
              <a:t>board</a:t>
            </a:r>
            <a:r>
              <a:rPr lang="it-IT" dirty="0"/>
              <a:t> dell’AISV ha nominato una nuova commissione per riavviare le sue attività. Il nuovo </a:t>
            </a:r>
            <a:r>
              <a:rPr lang="it-IT" dirty="0" err="1"/>
              <a:t>board</a:t>
            </a:r>
            <a:r>
              <a:rPr lang="it-IT" dirty="0"/>
              <a:t> è composto da Luciano Romito, Mirko Grimaldi, Silvia Calamai, Vincenzo </a:t>
            </a:r>
            <a:r>
              <a:rPr lang="it-IT" dirty="0" err="1"/>
              <a:t>Galatà</a:t>
            </a:r>
            <a:r>
              <a:rPr lang="it-IT" dirty="0"/>
              <a:t>, con la supervisione del presidente dell’AISV, Franco Cutugno.</a:t>
            </a:r>
          </a:p>
          <a:p>
            <a:r>
              <a:rPr lang="it-IT" dirty="0"/>
              <a:t>Abbiamo, come facciamo da anni, contribuito con dei modesti gettoni di presenza erogati a 5 studenti alle attività dei nostri giovani ricercatori per partecipazione a scuole estive e convegni internazionali (ma su questo ne sai tu più di me).</a:t>
            </a:r>
          </a:p>
          <a:p>
            <a:r>
              <a:rPr lang="it-IT" dirty="0"/>
              <a:t>Nel prossimo mese di ottobre si terrà a Pisa la conferenza annuale di CLARIN, l’AISV ha organizzato un evento satellite di cui i co-</a:t>
            </a:r>
            <a:r>
              <a:rPr lang="it-IT" dirty="0" err="1"/>
              <a:t>chair</a:t>
            </a:r>
            <a:r>
              <a:rPr lang="it-IT" dirty="0"/>
              <a:t> sono Chiara Celata e il nostro presidente.</a:t>
            </a:r>
          </a:p>
          <a:p>
            <a:r>
              <a:rPr lang="it-IT" dirty="0"/>
              <a:t>Il consiglio direttivo e il presidente terminano il loro triennio di lavoro alla fine del 2018, abbiamo pertanto lanciato una call per le candidature a far parte del prossimo </a:t>
            </a:r>
            <a:r>
              <a:rPr lang="it-IT" dirty="0" err="1"/>
              <a:t>board</a:t>
            </a:r>
            <a:r>
              <a:rPr lang="it-IT" dirty="0"/>
              <a:t>, abbiamo 6 candidati, che hanno anche presentato alcune note programmatiche, le elezioni saranno condotte nel mese di ottobre, il nuovo consiglio si insedierà a gennaio 2019 e al suo interno individuerà il nuovo presidente.</a:t>
            </a:r>
          </a:p>
          <a:p>
            <a:r>
              <a:rPr lang="fr-FR" dirty="0"/>
              <a:t>The AISV has about 100 </a:t>
            </a:r>
            <a:r>
              <a:rPr lang="fr-FR" dirty="0" err="1"/>
              <a:t>members</a:t>
            </a:r>
            <a:r>
              <a:rPr lang="fr-FR" dirty="0"/>
              <a:t>, about 60-70 stable and an </a:t>
            </a:r>
            <a:r>
              <a:rPr lang="fr-FR" dirty="0" err="1"/>
              <a:t>additional</a:t>
            </a:r>
            <a:r>
              <a:rPr lang="fr-FR" dirty="0"/>
              <a:t> variable </a:t>
            </a:r>
            <a:r>
              <a:rPr lang="fr-FR" dirty="0" err="1"/>
              <a:t>number</a:t>
            </a:r>
            <a:r>
              <a:rPr lang="fr-FR" dirty="0"/>
              <a:t> </a:t>
            </a:r>
            <a:r>
              <a:rPr lang="fr-FR" dirty="0" err="1"/>
              <a:t>dependent</a:t>
            </a:r>
            <a:r>
              <a:rPr lang="fr-FR" dirty="0"/>
              <a:t> on the </a:t>
            </a:r>
            <a:r>
              <a:rPr lang="fr-FR" dirty="0" err="1"/>
              <a:t>members</a:t>
            </a:r>
            <a:r>
              <a:rPr lang="fr-FR" dirty="0"/>
              <a:t> of the </a:t>
            </a:r>
            <a:r>
              <a:rPr lang="fr-FR" dirty="0" err="1"/>
              <a:t>conferences</a:t>
            </a:r>
            <a:r>
              <a:rPr lang="fr-FR" dirty="0"/>
              <a:t> </a:t>
            </a:r>
            <a:r>
              <a:rPr lang="fr-FR" dirty="0" err="1"/>
              <a:t>that</a:t>
            </a:r>
            <a:r>
              <a:rPr lang="fr-FR" dirty="0"/>
              <a:t> </a:t>
            </a:r>
            <a:r>
              <a:rPr lang="fr-FR" dirty="0" err="1"/>
              <a:t>automatically</a:t>
            </a:r>
            <a:r>
              <a:rPr lang="fr-FR" dirty="0"/>
              <a:t> are </a:t>
            </a:r>
            <a:r>
              <a:rPr lang="fr-FR" dirty="0" err="1"/>
              <a:t>members</a:t>
            </a:r>
            <a:r>
              <a:rPr lang="fr-FR" dirty="0"/>
              <a:t> of the association for at least a </a:t>
            </a:r>
            <a:r>
              <a:rPr lang="fr-FR" dirty="0" err="1"/>
              <a:t>year</a:t>
            </a:r>
            <a:r>
              <a:rPr lang="fr-FR" dirty="0"/>
              <a:t>. The </a:t>
            </a:r>
            <a:r>
              <a:rPr lang="fr-FR" dirty="0" err="1"/>
              <a:t>annual</a:t>
            </a:r>
            <a:r>
              <a:rPr lang="fr-FR" dirty="0"/>
              <a:t> </a:t>
            </a:r>
            <a:r>
              <a:rPr lang="fr-FR" dirty="0" err="1"/>
              <a:t>conference</a:t>
            </a:r>
            <a:r>
              <a:rPr lang="fr-FR" dirty="0"/>
              <a:t> </a:t>
            </a:r>
            <a:r>
              <a:rPr lang="fr-FR" dirty="0" err="1"/>
              <a:t>is</a:t>
            </a:r>
            <a:r>
              <a:rPr lang="fr-FR" dirty="0"/>
              <a:t> the </a:t>
            </a:r>
            <a:r>
              <a:rPr lang="fr-FR" dirty="0" err="1"/>
              <a:t>most</a:t>
            </a:r>
            <a:r>
              <a:rPr lang="fr-FR" dirty="0"/>
              <a:t> time  important for the association, </a:t>
            </a:r>
            <a:r>
              <a:rPr lang="fr-FR" dirty="0" err="1"/>
              <a:t>when</a:t>
            </a:r>
            <a:r>
              <a:rPr lang="fr-FR" dirty="0"/>
              <a:t> the </a:t>
            </a:r>
            <a:r>
              <a:rPr lang="fr-FR" dirty="0" err="1"/>
              <a:t>shareholders</a:t>
            </a:r>
            <a:r>
              <a:rPr lang="fr-FR" dirty="0"/>
              <a:t>' meeting </a:t>
            </a:r>
            <a:r>
              <a:rPr lang="fr-FR" dirty="0" err="1"/>
              <a:t>is</a:t>
            </a:r>
            <a:r>
              <a:rPr lang="fr-FR" dirty="0"/>
              <a:t> </a:t>
            </a:r>
            <a:r>
              <a:rPr lang="fr-FR" dirty="0" err="1"/>
              <a:t>held</a:t>
            </a:r>
            <a:r>
              <a:rPr lang="fr-FR" dirty="0"/>
              <a:t>, the </a:t>
            </a:r>
            <a:r>
              <a:rPr lang="fr-FR" dirty="0" err="1"/>
              <a:t>financial</a:t>
            </a:r>
            <a:r>
              <a:rPr lang="fr-FR" dirty="0"/>
              <a:t> </a:t>
            </a:r>
            <a:r>
              <a:rPr lang="fr-FR" dirty="0" err="1"/>
              <a:t>statements</a:t>
            </a:r>
            <a:r>
              <a:rPr lang="fr-FR" dirty="0"/>
              <a:t> are </a:t>
            </a:r>
            <a:r>
              <a:rPr lang="fr-FR" dirty="0" err="1"/>
              <a:t>approved</a:t>
            </a:r>
            <a:r>
              <a:rPr lang="fr-FR" dirty="0"/>
              <a:t> and the guidelines for the </a:t>
            </a:r>
            <a:r>
              <a:rPr lang="fr-FR" dirty="0" err="1"/>
              <a:t>activities</a:t>
            </a:r>
            <a:r>
              <a:rPr lang="fr-FR" dirty="0"/>
              <a:t> of the </a:t>
            </a:r>
            <a:r>
              <a:rPr lang="fr-FR" dirty="0" err="1"/>
              <a:t>following</a:t>
            </a:r>
            <a:r>
              <a:rPr lang="fr-FR" dirty="0"/>
              <a:t> </a:t>
            </a:r>
            <a:r>
              <a:rPr lang="fr-FR" dirty="0" err="1"/>
              <a:t>year</a:t>
            </a:r>
            <a:r>
              <a:rPr lang="fr-FR" dirty="0"/>
              <a:t> are </a:t>
            </a:r>
            <a:r>
              <a:rPr lang="fr-FR" dirty="0" err="1"/>
              <a:t>established</a:t>
            </a:r>
            <a:r>
              <a:rPr lang="fr-FR" dirty="0"/>
              <a:t>. The AISV has </a:t>
            </a:r>
            <a:r>
              <a:rPr lang="fr-FR" dirty="0" err="1"/>
              <a:t>within</a:t>
            </a:r>
            <a:r>
              <a:rPr lang="fr-FR" dirty="0"/>
              <a:t> </a:t>
            </a:r>
            <a:r>
              <a:rPr lang="fr-FR" dirty="0" err="1"/>
              <a:t>it</a:t>
            </a:r>
            <a:r>
              <a:rPr lang="fr-FR" dirty="0"/>
              <a:t> a </a:t>
            </a:r>
            <a:r>
              <a:rPr lang="fr-FR" dirty="0" err="1"/>
              <a:t>special</a:t>
            </a:r>
            <a:r>
              <a:rPr lang="fr-FR" dirty="0"/>
              <a:t> </a:t>
            </a:r>
            <a:r>
              <a:rPr lang="fr-FR" dirty="0" err="1"/>
              <a:t>interest</a:t>
            </a:r>
            <a:r>
              <a:rPr lang="fr-FR" dirty="0"/>
              <a:t> group </a:t>
            </a:r>
            <a:r>
              <a:rPr lang="fr-FR" dirty="0" err="1"/>
              <a:t>dedicated</a:t>
            </a:r>
            <a:r>
              <a:rPr lang="fr-FR" dirty="0"/>
              <a:t> to the </a:t>
            </a:r>
            <a:r>
              <a:rPr lang="fr-FR" dirty="0" err="1"/>
              <a:t>forensic</a:t>
            </a:r>
            <a:r>
              <a:rPr lang="fr-FR" dirty="0"/>
              <a:t> </a:t>
            </a:r>
            <a:r>
              <a:rPr lang="fr-FR" dirty="0" err="1"/>
              <a:t>phonetics</a:t>
            </a:r>
            <a:r>
              <a:rPr lang="fr-FR" dirty="0"/>
              <a:t> </a:t>
            </a:r>
            <a:r>
              <a:rPr lang="fr-FR" dirty="0" err="1"/>
              <a:t>that</a:t>
            </a:r>
            <a:r>
              <a:rPr lang="fr-FR" dirty="0"/>
              <a:t> in </a:t>
            </a:r>
            <a:r>
              <a:rPr lang="fr-FR" dirty="0" err="1"/>
              <a:t>recent</a:t>
            </a:r>
            <a:r>
              <a:rPr lang="fr-FR" dirty="0"/>
              <a:t> </a:t>
            </a:r>
            <a:r>
              <a:rPr lang="fr-FR" dirty="0" err="1"/>
              <a:t>years</a:t>
            </a:r>
            <a:r>
              <a:rPr lang="fr-FR" dirty="0"/>
              <a:t> </a:t>
            </a:r>
            <a:r>
              <a:rPr lang="fr-FR" dirty="0" err="1"/>
              <a:t>had</a:t>
            </a:r>
            <a:r>
              <a:rPr lang="fr-FR" dirty="0"/>
              <a:t> </a:t>
            </a:r>
            <a:r>
              <a:rPr lang="fr-FR" dirty="0" err="1"/>
              <a:t>slowed</a:t>
            </a:r>
            <a:r>
              <a:rPr lang="fr-FR" dirty="0"/>
              <a:t> down </a:t>
            </a:r>
            <a:r>
              <a:rPr lang="fr-FR" dirty="0" err="1"/>
              <a:t>its</a:t>
            </a:r>
            <a:r>
              <a:rPr lang="fr-FR" dirty="0"/>
              <a:t> </a:t>
            </a:r>
            <a:r>
              <a:rPr lang="fr-FR" dirty="0" err="1"/>
              <a:t>activities</a:t>
            </a:r>
            <a:r>
              <a:rPr lang="fr-FR" dirty="0"/>
              <a:t>. The AISV </a:t>
            </a:r>
            <a:r>
              <a:rPr lang="fr-FR" dirty="0" err="1"/>
              <a:t>board</a:t>
            </a:r>
            <a:r>
              <a:rPr lang="fr-FR" dirty="0"/>
              <a:t> has </a:t>
            </a:r>
            <a:r>
              <a:rPr lang="fr-FR" dirty="0" err="1"/>
              <a:t>appointed</a:t>
            </a:r>
            <a:r>
              <a:rPr lang="fr-FR" dirty="0"/>
              <a:t> a new commission to restart </a:t>
            </a:r>
            <a:r>
              <a:rPr lang="fr-FR" dirty="0" err="1"/>
              <a:t>its</a:t>
            </a:r>
            <a:r>
              <a:rPr lang="fr-FR" dirty="0"/>
              <a:t> </a:t>
            </a:r>
            <a:r>
              <a:rPr lang="fr-FR" dirty="0" err="1"/>
              <a:t>activities</a:t>
            </a:r>
            <a:r>
              <a:rPr lang="fr-FR" dirty="0"/>
              <a:t>. The new </a:t>
            </a:r>
            <a:r>
              <a:rPr lang="fr-FR" dirty="0" err="1"/>
              <a:t>board</a:t>
            </a:r>
            <a:r>
              <a:rPr lang="fr-FR" dirty="0"/>
              <a:t> </a:t>
            </a:r>
            <a:r>
              <a:rPr lang="fr-FR" dirty="0" err="1"/>
              <a:t>is</a:t>
            </a:r>
            <a:r>
              <a:rPr lang="fr-FR" dirty="0"/>
              <a:t> </a:t>
            </a:r>
            <a:r>
              <a:rPr lang="fr-FR" dirty="0" err="1"/>
              <a:t>composed</a:t>
            </a:r>
            <a:r>
              <a:rPr lang="fr-FR" dirty="0"/>
              <a:t> of Luciano </a:t>
            </a:r>
            <a:r>
              <a:rPr lang="fr-FR" dirty="0" err="1"/>
              <a:t>Romito</a:t>
            </a:r>
            <a:r>
              <a:rPr lang="fr-FR" dirty="0"/>
              <a:t>, </a:t>
            </a:r>
            <a:r>
              <a:rPr lang="fr-FR" dirty="0" err="1"/>
              <a:t>Mirko</a:t>
            </a:r>
            <a:r>
              <a:rPr lang="fr-FR" dirty="0"/>
              <a:t> Grimaldi, Silvia </a:t>
            </a:r>
            <a:r>
              <a:rPr lang="fr-FR" dirty="0" err="1"/>
              <a:t>Calamai</a:t>
            </a:r>
            <a:r>
              <a:rPr lang="fr-FR" dirty="0"/>
              <a:t>, Vincenzo </a:t>
            </a:r>
            <a:r>
              <a:rPr lang="fr-FR" dirty="0" err="1"/>
              <a:t>Galatà</a:t>
            </a:r>
            <a:r>
              <a:rPr lang="fr-FR" dirty="0"/>
              <a:t>, </a:t>
            </a:r>
            <a:r>
              <a:rPr lang="fr-FR" dirty="0" err="1"/>
              <a:t>with</a:t>
            </a:r>
            <a:r>
              <a:rPr lang="fr-FR" dirty="0"/>
              <a:t> the supervision of the </a:t>
            </a:r>
            <a:r>
              <a:rPr lang="fr-FR" dirty="0" err="1"/>
              <a:t>president</a:t>
            </a:r>
            <a:r>
              <a:rPr lang="fr-FR" dirty="0"/>
              <a:t> of the AISV, Franco </a:t>
            </a:r>
            <a:r>
              <a:rPr lang="fr-FR" dirty="0" err="1"/>
              <a:t>Cutugno</a:t>
            </a:r>
            <a:r>
              <a:rPr lang="fr-FR" dirty="0"/>
              <a:t>. </a:t>
            </a:r>
            <a:r>
              <a:rPr lang="fr-FR" dirty="0" err="1"/>
              <a:t>We</a:t>
            </a:r>
            <a:r>
              <a:rPr lang="fr-FR" dirty="0"/>
              <a:t> have, as </a:t>
            </a:r>
            <a:r>
              <a:rPr lang="fr-FR" dirty="0" err="1"/>
              <a:t>we</a:t>
            </a:r>
            <a:r>
              <a:rPr lang="fr-FR" dirty="0"/>
              <a:t> have been </a:t>
            </a:r>
            <a:r>
              <a:rPr lang="fr-FR" dirty="0" err="1"/>
              <a:t>doing</a:t>
            </a:r>
            <a:r>
              <a:rPr lang="fr-FR" dirty="0"/>
              <a:t> for </a:t>
            </a:r>
            <a:r>
              <a:rPr lang="fr-FR" dirty="0" err="1"/>
              <a:t>years</a:t>
            </a:r>
            <a:r>
              <a:rPr lang="fr-FR" dirty="0"/>
              <a:t>, </a:t>
            </a:r>
            <a:r>
              <a:rPr lang="fr-FR" dirty="0" err="1"/>
              <a:t>contributed</a:t>
            </a:r>
            <a:r>
              <a:rPr lang="fr-FR" dirty="0"/>
              <a:t> </a:t>
            </a:r>
            <a:r>
              <a:rPr lang="fr-FR" dirty="0" err="1"/>
              <a:t>with</a:t>
            </a:r>
            <a:r>
              <a:rPr lang="fr-FR" dirty="0"/>
              <a:t> </a:t>
            </a:r>
            <a:r>
              <a:rPr lang="fr-FR" dirty="0" err="1"/>
              <a:t>modest</a:t>
            </a:r>
            <a:r>
              <a:rPr lang="fr-FR" dirty="0"/>
              <a:t> </a:t>
            </a:r>
            <a:r>
              <a:rPr lang="fr-FR" dirty="0" err="1"/>
              <a:t>attendance</a:t>
            </a:r>
            <a:r>
              <a:rPr lang="fr-FR" dirty="0"/>
              <a:t> </a:t>
            </a:r>
            <a:r>
              <a:rPr lang="fr-FR" dirty="0" err="1"/>
              <a:t>fees</a:t>
            </a:r>
            <a:r>
              <a:rPr lang="fr-FR" dirty="0"/>
              <a:t> </a:t>
            </a:r>
            <a:r>
              <a:rPr lang="fr-FR" dirty="0" err="1"/>
              <a:t>paid</a:t>
            </a:r>
            <a:r>
              <a:rPr lang="fr-FR" dirty="0"/>
              <a:t> to 5 </a:t>
            </a:r>
            <a:r>
              <a:rPr lang="fr-FR" dirty="0" err="1"/>
              <a:t>students</a:t>
            </a:r>
            <a:r>
              <a:rPr lang="fr-FR" dirty="0"/>
              <a:t> to the </a:t>
            </a:r>
            <a:r>
              <a:rPr lang="fr-FR" dirty="0" err="1"/>
              <a:t>activities</a:t>
            </a:r>
            <a:r>
              <a:rPr lang="fr-FR" dirty="0"/>
              <a:t> of </a:t>
            </a:r>
            <a:r>
              <a:rPr lang="fr-FR" dirty="0" err="1"/>
              <a:t>our</a:t>
            </a:r>
            <a:r>
              <a:rPr lang="fr-FR" dirty="0"/>
              <a:t> </a:t>
            </a:r>
            <a:r>
              <a:rPr lang="fr-FR" dirty="0" err="1"/>
              <a:t>young</a:t>
            </a:r>
            <a:r>
              <a:rPr lang="fr-FR" dirty="0"/>
              <a:t> </a:t>
            </a:r>
            <a:r>
              <a:rPr lang="fr-FR" dirty="0" err="1"/>
              <a:t>researchers</a:t>
            </a:r>
            <a:r>
              <a:rPr lang="fr-FR" dirty="0"/>
              <a:t> for participation in </a:t>
            </a:r>
            <a:r>
              <a:rPr lang="fr-FR" dirty="0" err="1"/>
              <a:t>summer</a:t>
            </a:r>
            <a:r>
              <a:rPr lang="fr-FR" dirty="0"/>
              <a:t> </a:t>
            </a:r>
            <a:r>
              <a:rPr lang="fr-FR" dirty="0" err="1"/>
              <a:t>schools</a:t>
            </a:r>
            <a:r>
              <a:rPr lang="fr-FR" dirty="0"/>
              <a:t> and international </a:t>
            </a:r>
            <a:r>
              <a:rPr lang="fr-FR" dirty="0" err="1"/>
              <a:t>conferences</a:t>
            </a:r>
            <a:r>
              <a:rPr lang="fr-FR" dirty="0"/>
              <a:t> (but on </a:t>
            </a:r>
            <a:r>
              <a:rPr lang="fr-FR" dirty="0" err="1"/>
              <a:t>this</a:t>
            </a:r>
            <a:r>
              <a:rPr lang="fr-FR" dirty="0"/>
              <a:t> </a:t>
            </a:r>
            <a:r>
              <a:rPr lang="fr-FR" dirty="0" err="1"/>
              <a:t>you</a:t>
            </a:r>
            <a:r>
              <a:rPr lang="fr-FR" dirty="0"/>
              <a:t> know more </a:t>
            </a:r>
            <a:r>
              <a:rPr lang="fr-FR" dirty="0" err="1"/>
              <a:t>than</a:t>
            </a:r>
            <a:r>
              <a:rPr lang="fr-FR" dirty="0"/>
              <a:t> me). In the </a:t>
            </a:r>
            <a:r>
              <a:rPr lang="fr-FR" dirty="0" err="1"/>
              <a:t>month</a:t>
            </a:r>
            <a:r>
              <a:rPr lang="fr-FR" dirty="0"/>
              <a:t> of </a:t>
            </a:r>
            <a:r>
              <a:rPr lang="fr-FR" dirty="0" err="1"/>
              <a:t>October</a:t>
            </a:r>
            <a:r>
              <a:rPr lang="fr-FR" dirty="0"/>
              <a:t> the </a:t>
            </a:r>
            <a:r>
              <a:rPr lang="fr-FR" dirty="0" err="1"/>
              <a:t>annual</a:t>
            </a:r>
            <a:r>
              <a:rPr lang="fr-FR" dirty="0"/>
              <a:t> CLARIN </a:t>
            </a:r>
            <a:r>
              <a:rPr lang="fr-FR" dirty="0" err="1"/>
              <a:t>conference</a:t>
            </a:r>
            <a:r>
              <a:rPr lang="fr-FR" dirty="0"/>
              <a:t> </a:t>
            </a:r>
            <a:r>
              <a:rPr lang="fr-FR" dirty="0" err="1"/>
              <a:t>will</a:t>
            </a:r>
            <a:r>
              <a:rPr lang="fr-FR" dirty="0"/>
              <a:t> </a:t>
            </a:r>
            <a:r>
              <a:rPr lang="fr-FR" dirty="0" err="1"/>
              <a:t>be</a:t>
            </a:r>
            <a:r>
              <a:rPr lang="fr-FR" dirty="0"/>
              <a:t> </a:t>
            </a:r>
            <a:r>
              <a:rPr lang="fr-FR" dirty="0" err="1"/>
              <a:t>held</a:t>
            </a:r>
            <a:r>
              <a:rPr lang="fr-FR" dirty="0"/>
              <a:t> in Pisa, the AISV has </a:t>
            </a:r>
            <a:r>
              <a:rPr lang="fr-FR" dirty="0" err="1"/>
              <a:t>organized</a:t>
            </a:r>
            <a:r>
              <a:rPr lang="fr-FR" dirty="0"/>
              <a:t> a satellite </a:t>
            </a:r>
            <a:r>
              <a:rPr lang="fr-FR" dirty="0" err="1"/>
              <a:t>event</a:t>
            </a:r>
            <a:r>
              <a:rPr lang="fr-FR" dirty="0"/>
              <a:t> of </a:t>
            </a:r>
            <a:r>
              <a:rPr lang="fr-FR" dirty="0" err="1"/>
              <a:t>which</a:t>
            </a:r>
            <a:r>
              <a:rPr lang="fr-FR" dirty="0"/>
              <a:t> the </a:t>
            </a:r>
            <a:r>
              <a:rPr lang="fr-FR" dirty="0" err="1"/>
              <a:t>co</a:t>
            </a:r>
            <a:r>
              <a:rPr lang="fr-FR" dirty="0"/>
              <a:t>-chairs are </a:t>
            </a:r>
            <a:r>
              <a:rPr lang="fr-FR" dirty="0" err="1"/>
              <a:t>Chiara</a:t>
            </a:r>
            <a:r>
              <a:rPr lang="fr-FR" dirty="0"/>
              <a:t> </a:t>
            </a:r>
            <a:r>
              <a:rPr lang="fr-FR" dirty="0" err="1"/>
              <a:t>Celata</a:t>
            </a:r>
            <a:r>
              <a:rPr lang="fr-FR" dirty="0"/>
              <a:t> and </a:t>
            </a:r>
            <a:r>
              <a:rPr lang="fr-FR" dirty="0" err="1"/>
              <a:t>our</a:t>
            </a:r>
            <a:r>
              <a:rPr lang="fr-FR" dirty="0"/>
              <a:t> </a:t>
            </a:r>
            <a:r>
              <a:rPr lang="fr-FR" dirty="0" err="1"/>
              <a:t>president</a:t>
            </a:r>
            <a:r>
              <a:rPr lang="fr-FR" dirty="0"/>
              <a:t>. The </a:t>
            </a:r>
            <a:r>
              <a:rPr lang="fr-FR" dirty="0" err="1"/>
              <a:t>board</a:t>
            </a:r>
            <a:r>
              <a:rPr lang="fr-FR" dirty="0"/>
              <a:t> of </a:t>
            </a:r>
            <a:r>
              <a:rPr lang="fr-FR" dirty="0" err="1"/>
              <a:t>directors</a:t>
            </a:r>
            <a:r>
              <a:rPr lang="fr-FR" dirty="0"/>
              <a:t> and the </a:t>
            </a:r>
            <a:r>
              <a:rPr lang="fr-FR" dirty="0" err="1"/>
              <a:t>president</a:t>
            </a:r>
            <a:r>
              <a:rPr lang="fr-FR" dirty="0"/>
              <a:t> finish </a:t>
            </a:r>
            <a:r>
              <a:rPr lang="fr-FR" dirty="0" err="1"/>
              <a:t>their</a:t>
            </a:r>
            <a:r>
              <a:rPr lang="fr-FR" dirty="0"/>
              <a:t> </a:t>
            </a:r>
            <a:r>
              <a:rPr lang="fr-FR" dirty="0" err="1"/>
              <a:t>three</a:t>
            </a:r>
            <a:r>
              <a:rPr lang="fr-FR" dirty="0"/>
              <a:t> </a:t>
            </a:r>
            <a:r>
              <a:rPr lang="fr-FR" dirty="0" err="1"/>
              <a:t>years</a:t>
            </a:r>
            <a:r>
              <a:rPr lang="fr-FR" dirty="0"/>
              <a:t> of </a:t>
            </a:r>
            <a:r>
              <a:rPr lang="fr-FR" dirty="0" err="1"/>
              <a:t>work</a:t>
            </a:r>
            <a:r>
              <a:rPr lang="fr-FR" dirty="0"/>
              <a:t> at the end of 2018, </a:t>
            </a:r>
            <a:r>
              <a:rPr lang="fr-FR" dirty="0" err="1"/>
              <a:t>we</a:t>
            </a:r>
            <a:r>
              <a:rPr lang="fr-FR" dirty="0"/>
              <a:t> have </a:t>
            </a:r>
            <a:r>
              <a:rPr lang="fr-FR" dirty="0" err="1"/>
              <a:t>therefore</a:t>
            </a:r>
            <a:r>
              <a:rPr lang="fr-FR" dirty="0"/>
              <a:t> </a:t>
            </a:r>
            <a:r>
              <a:rPr lang="fr-FR" dirty="0" err="1"/>
              <a:t>launched</a:t>
            </a:r>
            <a:r>
              <a:rPr lang="fr-FR" dirty="0"/>
              <a:t> a call for nominations to </a:t>
            </a:r>
            <a:r>
              <a:rPr lang="fr-FR" dirty="0" err="1"/>
              <a:t>be</a:t>
            </a:r>
            <a:r>
              <a:rPr lang="fr-FR" dirty="0"/>
              <a:t> part of the </a:t>
            </a:r>
            <a:r>
              <a:rPr lang="fr-FR" dirty="0" err="1"/>
              <a:t>next</a:t>
            </a:r>
            <a:r>
              <a:rPr lang="fr-FR" dirty="0"/>
              <a:t> </a:t>
            </a:r>
            <a:r>
              <a:rPr lang="fr-FR" dirty="0" err="1"/>
              <a:t>board</a:t>
            </a:r>
            <a:r>
              <a:rPr lang="fr-FR" dirty="0"/>
              <a:t>, </a:t>
            </a:r>
            <a:r>
              <a:rPr lang="fr-FR" dirty="0" err="1"/>
              <a:t>we</a:t>
            </a:r>
            <a:r>
              <a:rPr lang="fr-FR" dirty="0"/>
              <a:t> have 6 candidates, </a:t>
            </a:r>
            <a:r>
              <a:rPr lang="fr-FR" dirty="0" err="1"/>
              <a:t>who</a:t>
            </a:r>
            <a:r>
              <a:rPr lang="fr-FR" dirty="0"/>
              <a:t> </a:t>
            </a:r>
            <a:r>
              <a:rPr lang="fr-FR" dirty="0" err="1"/>
              <a:t>also</a:t>
            </a:r>
            <a:r>
              <a:rPr lang="fr-FR" dirty="0"/>
              <a:t> </a:t>
            </a:r>
            <a:r>
              <a:rPr lang="fr-FR" dirty="0" err="1"/>
              <a:t>presented</a:t>
            </a:r>
            <a:r>
              <a:rPr lang="fr-FR" dirty="0"/>
              <a:t> </a:t>
            </a:r>
            <a:r>
              <a:rPr lang="fr-FR" dirty="0" err="1"/>
              <a:t>some</a:t>
            </a:r>
            <a:r>
              <a:rPr lang="fr-FR" dirty="0"/>
              <a:t> </a:t>
            </a:r>
            <a:r>
              <a:rPr lang="fr-FR" dirty="0" err="1"/>
              <a:t>programmatic</a:t>
            </a:r>
            <a:r>
              <a:rPr lang="fr-FR" dirty="0"/>
              <a:t> notes, the </a:t>
            </a:r>
            <a:r>
              <a:rPr lang="fr-FR" dirty="0" err="1"/>
              <a:t>elections</a:t>
            </a:r>
            <a:r>
              <a:rPr lang="fr-FR" dirty="0"/>
              <a:t> </a:t>
            </a:r>
            <a:r>
              <a:rPr lang="fr-FR" dirty="0" err="1"/>
              <a:t>will</a:t>
            </a:r>
            <a:r>
              <a:rPr lang="fr-FR" dirty="0"/>
              <a:t> </a:t>
            </a:r>
            <a:r>
              <a:rPr lang="fr-FR" dirty="0" err="1"/>
              <a:t>be</a:t>
            </a:r>
            <a:r>
              <a:rPr lang="fr-FR" dirty="0"/>
              <a:t> </a:t>
            </a:r>
            <a:r>
              <a:rPr lang="fr-FR" dirty="0" err="1"/>
              <a:t>conducted</a:t>
            </a:r>
            <a:r>
              <a:rPr lang="fr-FR" dirty="0"/>
              <a:t> in the </a:t>
            </a:r>
            <a:r>
              <a:rPr lang="fr-FR" dirty="0" err="1"/>
              <a:t>month</a:t>
            </a:r>
            <a:r>
              <a:rPr lang="fr-FR" dirty="0"/>
              <a:t> in </a:t>
            </a:r>
            <a:r>
              <a:rPr lang="fr-FR" dirty="0" err="1"/>
              <a:t>October</a:t>
            </a:r>
            <a:r>
              <a:rPr lang="fr-FR" dirty="0"/>
              <a:t>, the new </a:t>
            </a:r>
            <a:r>
              <a:rPr lang="fr-FR" dirty="0" err="1"/>
              <a:t>council</a:t>
            </a:r>
            <a:r>
              <a:rPr lang="fr-FR" dirty="0"/>
              <a:t> </a:t>
            </a:r>
            <a:r>
              <a:rPr lang="fr-FR" dirty="0" err="1"/>
              <a:t>will</a:t>
            </a:r>
            <a:r>
              <a:rPr lang="fr-FR" dirty="0"/>
              <a:t> </a:t>
            </a:r>
            <a:r>
              <a:rPr lang="fr-FR" dirty="0" err="1"/>
              <a:t>be</a:t>
            </a:r>
            <a:r>
              <a:rPr lang="fr-FR" dirty="0"/>
              <a:t> </a:t>
            </a:r>
            <a:r>
              <a:rPr lang="fr-FR" dirty="0" err="1"/>
              <a:t>installed</a:t>
            </a:r>
            <a:r>
              <a:rPr lang="fr-FR" dirty="0"/>
              <a:t> in </a:t>
            </a:r>
            <a:r>
              <a:rPr lang="fr-FR" dirty="0" err="1"/>
              <a:t>January</a:t>
            </a:r>
            <a:r>
              <a:rPr lang="fr-FR" dirty="0"/>
              <a:t> 2019 and </a:t>
            </a:r>
            <a:r>
              <a:rPr lang="fr-FR" dirty="0" err="1"/>
              <a:t>will</a:t>
            </a:r>
            <a:r>
              <a:rPr lang="fr-FR" dirty="0"/>
              <a:t> </a:t>
            </a:r>
            <a:r>
              <a:rPr lang="fr-FR" dirty="0" err="1"/>
              <a:t>identify</a:t>
            </a:r>
            <a:r>
              <a:rPr lang="fr-FR" dirty="0"/>
              <a:t> the new </a:t>
            </a:r>
            <a:r>
              <a:rPr lang="fr-FR" dirty="0" err="1"/>
              <a:t>president</a:t>
            </a:r>
            <a:r>
              <a:rPr lang="fr-FR" dirty="0"/>
              <a:t>.</a:t>
            </a:r>
            <a:endParaRPr lang="it-IT" dirty="0"/>
          </a:p>
        </p:txBody>
      </p:sp>
      <p:sp>
        <p:nvSpPr>
          <p:cNvPr id="4" name="Segnaposto numero diapositiva 3"/>
          <p:cNvSpPr>
            <a:spLocks noGrp="1"/>
          </p:cNvSpPr>
          <p:nvPr>
            <p:ph type="sldNum" sz="quarter" idx="10"/>
          </p:nvPr>
        </p:nvSpPr>
        <p:spPr/>
        <p:txBody>
          <a:bodyPr/>
          <a:lstStyle/>
          <a:p>
            <a:fld id="{A7AB97B4-CFAB-4B0C-857F-745F4207BA81}" type="slidenum">
              <a:rPr lang="it-IT" smtClean="0"/>
              <a:t>35</a:t>
            </a:fld>
            <a:endParaRPr lang="it-IT"/>
          </a:p>
        </p:txBody>
      </p:sp>
    </p:spTree>
    <p:extLst>
      <p:ext uri="{BB962C8B-B14F-4D97-AF65-F5344CB8AC3E}">
        <p14:creationId xmlns:p14="http://schemas.microsoft.com/office/powerpoint/2010/main" val="363886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 questa non c’è molto da aggiungere rispetto a quanto leggi nella slide, del resto su </a:t>
            </a:r>
            <a:r>
              <a:rPr lang="it-IT" dirty="0" err="1"/>
              <a:t>pape</a:t>
            </a:r>
            <a:r>
              <a:rPr lang="it-IT" dirty="0"/>
              <a:t> ne sai </a:t>
            </a:r>
            <a:r>
              <a:rPr lang="it-IT" dirty="0" err="1"/>
              <a:t>piu</a:t>
            </a:r>
            <a:r>
              <a:rPr lang="it-IT"/>
              <a:t> di me.</a:t>
            </a:r>
          </a:p>
          <a:p>
            <a:endParaRPr lang="it-IT"/>
          </a:p>
        </p:txBody>
      </p:sp>
      <p:sp>
        <p:nvSpPr>
          <p:cNvPr id="4" name="Segnaposto numero diapositiva 3"/>
          <p:cNvSpPr>
            <a:spLocks noGrp="1"/>
          </p:cNvSpPr>
          <p:nvPr>
            <p:ph type="sldNum" sz="quarter" idx="10"/>
          </p:nvPr>
        </p:nvSpPr>
        <p:spPr/>
        <p:txBody>
          <a:bodyPr/>
          <a:lstStyle/>
          <a:p>
            <a:fld id="{A7AB97B4-CFAB-4B0C-857F-745F4207BA81}" type="slidenum">
              <a:rPr lang="it-IT" smtClean="0"/>
              <a:t>36</a:t>
            </a:fld>
            <a:endParaRPr lang="it-IT"/>
          </a:p>
        </p:txBody>
      </p:sp>
    </p:spTree>
    <p:extLst>
      <p:ext uri="{BB962C8B-B14F-4D97-AF65-F5344CB8AC3E}">
        <p14:creationId xmlns:p14="http://schemas.microsoft.com/office/powerpoint/2010/main" val="115786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Interspeech</a:t>
            </a:r>
            <a:r>
              <a:rPr lang="en-CA" dirty="0"/>
              <a:t> 1 of 6</a:t>
            </a:r>
          </a:p>
          <a:p>
            <a:r>
              <a:rPr lang="en-CA" dirty="0"/>
              <a:t>TACCESS special issue…</a:t>
            </a:r>
            <a:endParaRPr lang="en-US" dirty="0"/>
          </a:p>
        </p:txBody>
      </p:sp>
      <p:sp>
        <p:nvSpPr>
          <p:cNvPr id="4" name="Slide Number Placeholder 3"/>
          <p:cNvSpPr>
            <a:spLocks noGrp="1"/>
          </p:cNvSpPr>
          <p:nvPr>
            <p:ph type="sldNum" sz="quarter" idx="10"/>
          </p:nvPr>
        </p:nvSpPr>
        <p:spPr/>
        <p:txBody>
          <a:bodyPr/>
          <a:lstStyle/>
          <a:p>
            <a:fld id="{1F0DEEDA-C6D0-4AAD-B5B6-50EE7818CDA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5270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Interspeech</a:t>
            </a:r>
            <a:r>
              <a:rPr lang="en-CA" dirty="0"/>
              <a:t> 1 of 6</a:t>
            </a:r>
          </a:p>
          <a:p>
            <a:r>
              <a:rPr lang="en-CA" dirty="0"/>
              <a:t>TACCESS special issue…</a:t>
            </a:r>
            <a:endParaRPr lang="en-US" dirty="0"/>
          </a:p>
        </p:txBody>
      </p:sp>
      <p:sp>
        <p:nvSpPr>
          <p:cNvPr id="4" name="Slide Number Placeholder 3"/>
          <p:cNvSpPr>
            <a:spLocks noGrp="1"/>
          </p:cNvSpPr>
          <p:nvPr>
            <p:ph type="sldNum" sz="quarter" idx="10"/>
          </p:nvPr>
        </p:nvSpPr>
        <p:spPr/>
        <p:txBody>
          <a:bodyPr/>
          <a:lstStyle/>
          <a:p>
            <a:fld id="{1F0DEEDA-C6D0-4AAD-B5B6-50EE7818CDA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7686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Interspeech</a:t>
            </a:r>
            <a:r>
              <a:rPr lang="en-CA" dirty="0"/>
              <a:t> 1 of 6</a:t>
            </a:r>
          </a:p>
          <a:p>
            <a:r>
              <a:rPr lang="en-CA" dirty="0"/>
              <a:t>TACCESS special issue…</a:t>
            </a:r>
            <a:endParaRPr lang="en-US" dirty="0"/>
          </a:p>
        </p:txBody>
      </p:sp>
      <p:sp>
        <p:nvSpPr>
          <p:cNvPr id="4" name="Slide Number Placeholder 3"/>
          <p:cNvSpPr>
            <a:spLocks noGrp="1"/>
          </p:cNvSpPr>
          <p:nvPr>
            <p:ph type="sldNum" sz="quarter" idx="10"/>
          </p:nvPr>
        </p:nvSpPr>
        <p:spPr/>
        <p:txBody>
          <a:bodyPr/>
          <a:lstStyle/>
          <a:p>
            <a:fld id="{1F0DEEDA-C6D0-4AAD-B5B6-50EE7818CD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5270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Interspeech</a:t>
            </a:r>
            <a:r>
              <a:rPr lang="en-CA" dirty="0"/>
              <a:t> 1 of 6</a:t>
            </a:r>
          </a:p>
          <a:p>
            <a:r>
              <a:rPr lang="en-CA" dirty="0"/>
              <a:t>TACCESS special issue…</a:t>
            </a:r>
            <a:endParaRPr lang="en-US" dirty="0"/>
          </a:p>
        </p:txBody>
      </p:sp>
      <p:sp>
        <p:nvSpPr>
          <p:cNvPr id="4" name="Slide Number Placeholder 3"/>
          <p:cNvSpPr>
            <a:spLocks noGrp="1"/>
          </p:cNvSpPr>
          <p:nvPr>
            <p:ph type="sldNum" sz="quarter" idx="10"/>
          </p:nvPr>
        </p:nvSpPr>
        <p:spPr/>
        <p:txBody>
          <a:bodyPr/>
          <a:lstStyle/>
          <a:p>
            <a:fld id="{1F0DEEDA-C6D0-4AAD-B5B6-50EE7818CDA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0147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special poster</a:t>
            </a:r>
            <a:r>
              <a:rPr lang="en-GB" baseline="0" dirty="0"/>
              <a:t> session on ‘L1 Teaching, Learning and Technology’ was originally intended to be a satellite of </a:t>
            </a:r>
            <a:r>
              <a:rPr lang="en-GB" baseline="0" dirty="0" err="1"/>
              <a:t>SLaTE</a:t>
            </a:r>
            <a:r>
              <a:rPr lang="en-GB" baseline="0" dirty="0"/>
              <a:t>.</a:t>
            </a:r>
          </a:p>
          <a:p>
            <a:r>
              <a:rPr lang="en-GB" sz="1200" b="0" i="0" kern="1200" dirty="0">
                <a:solidFill>
                  <a:schemeClr val="tx1"/>
                </a:solidFill>
                <a:latin typeface="+mn-lt"/>
                <a:ea typeface="+mn-ea"/>
                <a:cs typeface="+mn-cs"/>
              </a:rPr>
              <a:t>The aim of a 1-day </a:t>
            </a:r>
            <a:r>
              <a:rPr lang="en-GB" sz="1200" b="0" i="0" kern="1200" dirty="0" err="1">
                <a:solidFill>
                  <a:schemeClr val="tx1"/>
                </a:solidFill>
                <a:latin typeface="+mn-lt"/>
                <a:ea typeface="+mn-ea"/>
                <a:cs typeface="+mn-cs"/>
              </a:rPr>
              <a:t>SoS</a:t>
            </a:r>
            <a:r>
              <a:rPr lang="en-GB" sz="1200" b="0" i="0" kern="1200" dirty="0">
                <a:solidFill>
                  <a:schemeClr val="tx1"/>
                </a:solidFill>
                <a:latin typeface="+mn-lt"/>
                <a:ea typeface="+mn-ea"/>
                <a:cs typeface="+mn-cs"/>
              </a:rPr>
              <a:t> (Satellite of a Satellite) workshop is to bridge the gap between researchers in education and researchers in speech and text processing technology by organising a joint event where researchers from one workshop are able to visit the other workshop to get an idea of the respective positions on the state of the art on the topic of language and technology in education.</a:t>
            </a:r>
          </a:p>
          <a:p>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a:t>
            </a:r>
            <a:r>
              <a:rPr lang="en-GB" sz="1200" b="0" i="0" kern="1200" baseline="0" dirty="0" err="1">
                <a:solidFill>
                  <a:schemeClr val="tx1"/>
                </a:solidFill>
                <a:latin typeface="+mn-lt"/>
                <a:ea typeface="+mn-ea"/>
                <a:cs typeface="+mn-cs"/>
              </a:rPr>
              <a:t>questionnairre</a:t>
            </a:r>
            <a:r>
              <a:rPr lang="en-GB" sz="1200" b="0" i="0" kern="1200" baseline="0" dirty="0">
                <a:solidFill>
                  <a:schemeClr val="tx1"/>
                </a:solidFill>
                <a:latin typeface="+mn-lt"/>
                <a:ea typeface="+mn-ea"/>
                <a:cs typeface="+mn-cs"/>
              </a:rPr>
              <a:t>.  This was instigated as a consequence of discussions at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2013.  Completed </a:t>
            </a:r>
            <a:r>
              <a:rPr lang="en-GB" sz="1200" b="0" i="0" kern="1200" baseline="0" dirty="0" err="1">
                <a:solidFill>
                  <a:schemeClr val="tx1"/>
                </a:solidFill>
                <a:latin typeface="+mn-lt"/>
                <a:ea typeface="+mn-ea"/>
                <a:cs typeface="+mn-cs"/>
              </a:rPr>
              <a:t>questionnairres</a:t>
            </a:r>
            <a:r>
              <a:rPr lang="en-GB" sz="1200" b="0" i="0" kern="1200" baseline="0" dirty="0">
                <a:solidFill>
                  <a:schemeClr val="tx1"/>
                </a:solidFill>
                <a:latin typeface="+mn-lt"/>
                <a:ea typeface="+mn-ea"/>
                <a:cs typeface="+mn-cs"/>
              </a:rPr>
              <a:t> were returned by 34 people.  Preference for 2 days workshops.  Make available online?  Could it be attached to the ISCA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webpage?</a:t>
            </a:r>
          </a:p>
          <a:p>
            <a:r>
              <a:rPr lang="en-GB" sz="1200" b="0" i="0" kern="1200" baseline="0" dirty="0">
                <a:solidFill>
                  <a:schemeClr val="tx1"/>
                </a:solidFill>
                <a:latin typeface="+mn-lt"/>
                <a:ea typeface="+mn-ea"/>
                <a:cs typeface="+mn-cs"/>
              </a:rPr>
              <a:t>The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email list has been overhauled.  Dead addresses have been removed and new people added.  Currently contains 315 addresses.</a:t>
            </a:r>
          </a:p>
          <a:p>
            <a:r>
              <a:rPr lang="en-GB" sz="1200" b="0" i="0" kern="1200" baseline="0" dirty="0">
                <a:solidFill>
                  <a:schemeClr val="tx1"/>
                </a:solidFill>
                <a:latin typeface="+mn-lt"/>
                <a:ea typeface="+mn-ea"/>
                <a:cs typeface="+mn-cs"/>
              </a:rPr>
              <a:t>Plans for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2017 were presented at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2015.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2017 will be a satellite of </a:t>
            </a:r>
            <a:r>
              <a:rPr lang="en-GB" sz="1200" b="0" i="0" kern="1200" baseline="0" dirty="0" err="1">
                <a:solidFill>
                  <a:schemeClr val="tx1"/>
                </a:solidFill>
                <a:latin typeface="+mn-lt"/>
                <a:ea typeface="+mn-ea"/>
                <a:cs typeface="+mn-cs"/>
              </a:rPr>
              <a:t>Interspeech</a:t>
            </a:r>
            <a:r>
              <a:rPr lang="en-GB" sz="1200" b="0" i="0" kern="1200" baseline="0" dirty="0">
                <a:solidFill>
                  <a:schemeClr val="tx1"/>
                </a:solidFill>
                <a:latin typeface="+mn-lt"/>
                <a:ea typeface="+mn-ea"/>
                <a:cs typeface="+mn-cs"/>
              </a:rPr>
              <a:t> 2017</a:t>
            </a:r>
            <a:r>
              <a:rPr lang="en-GB" baseline="0" dirty="0"/>
              <a:t> near Stockholm.  Particularly appropriate for 10 year anniversary of </a:t>
            </a:r>
            <a:r>
              <a:rPr lang="en-GB" baseline="0" dirty="0" err="1"/>
              <a:t>SLaTE</a:t>
            </a:r>
            <a:r>
              <a:rPr lang="en-GB" baseline="0" dirty="0"/>
              <a:t> in 2017 because of origins of </a:t>
            </a:r>
            <a:r>
              <a:rPr lang="en-GB" baseline="0" dirty="0" err="1"/>
              <a:t>SLaTE</a:t>
            </a:r>
            <a:r>
              <a:rPr lang="en-GB" baseline="0" dirty="0"/>
              <a:t> in 1998 </a:t>
            </a:r>
            <a:r>
              <a:rPr lang="en-GB" baseline="0" dirty="0" err="1"/>
              <a:t>Marholmen</a:t>
            </a:r>
            <a:r>
              <a:rPr lang="en-GB" baseline="0" dirty="0"/>
              <a:t> </a:t>
            </a:r>
            <a:r>
              <a:rPr lang="en-GB" baseline="0" dirty="0" err="1"/>
              <a:t>STiLL</a:t>
            </a:r>
            <a:r>
              <a:rPr lang="en-GB" baseline="0" dirty="0"/>
              <a:t> workshop</a:t>
            </a:r>
          </a:p>
          <a:p>
            <a:r>
              <a:rPr lang="en-GB" baseline="0" dirty="0"/>
              <a:t>New officers elected at </a:t>
            </a:r>
            <a:r>
              <a:rPr lang="en-GB" baseline="0" dirty="0" err="1"/>
              <a:t>SLaTE</a:t>
            </a:r>
            <a:r>
              <a:rPr lang="en-GB" baseline="0" dirty="0"/>
              <a:t> 2015,</a:t>
            </a:r>
            <a:endParaRPr lang="en-GB" dirty="0"/>
          </a:p>
        </p:txBody>
      </p:sp>
      <p:sp>
        <p:nvSpPr>
          <p:cNvPr id="4" name="Slide Number Placeholder 3"/>
          <p:cNvSpPr>
            <a:spLocks noGrp="1"/>
          </p:cNvSpPr>
          <p:nvPr>
            <p:ph type="sldNum" sz="quarter" idx="10"/>
          </p:nvPr>
        </p:nvSpPr>
        <p:spPr/>
        <p:txBody>
          <a:bodyPr/>
          <a:lstStyle/>
          <a:p>
            <a:fld id="{A8C5A5FC-1D89-467E-BE7C-065E13A569D8}" type="slidenum">
              <a:rPr lang="en-GB" smtClean="0"/>
              <a:t>20</a:t>
            </a:fld>
            <a:endParaRPr lang="en-GB"/>
          </a:p>
        </p:txBody>
      </p:sp>
    </p:spTree>
    <p:extLst>
      <p:ext uri="{BB962C8B-B14F-4D97-AF65-F5344CB8AC3E}">
        <p14:creationId xmlns:p14="http://schemas.microsoft.com/office/powerpoint/2010/main" val="67282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special poster</a:t>
            </a:r>
            <a:r>
              <a:rPr lang="en-GB" baseline="0" dirty="0"/>
              <a:t> session on ‘L1 Teaching, Learning and Technology’ was originally intended to be a satellite of </a:t>
            </a:r>
            <a:r>
              <a:rPr lang="en-GB" baseline="0" dirty="0" err="1"/>
              <a:t>SLaTE</a:t>
            </a:r>
            <a:r>
              <a:rPr lang="en-GB" baseline="0" dirty="0"/>
              <a:t>.</a:t>
            </a:r>
          </a:p>
          <a:p>
            <a:r>
              <a:rPr lang="en-GB" sz="1200" b="0" i="0" kern="1200" dirty="0">
                <a:solidFill>
                  <a:schemeClr val="tx1"/>
                </a:solidFill>
                <a:latin typeface="+mn-lt"/>
                <a:ea typeface="+mn-ea"/>
                <a:cs typeface="+mn-cs"/>
              </a:rPr>
              <a:t>The aim of a 1-day </a:t>
            </a:r>
            <a:r>
              <a:rPr lang="en-GB" sz="1200" b="0" i="0" kern="1200" dirty="0" err="1">
                <a:solidFill>
                  <a:schemeClr val="tx1"/>
                </a:solidFill>
                <a:latin typeface="+mn-lt"/>
                <a:ea typeface="+mn-ea"/>
                <a:cs typeface="+mn-cs"/>
              </a:rPr>
              <a:t>SoS</a:t>
            </a:r>
            <a:r>
              <a:rPr lang="en-GB" sz="1200" b="0" i="0" kern="1200" dirty="0">
                <a:solidFill>
                  <a:schemeClr val="tx1"/>
                </a:solidFill>
                <a:latin typeface="+mn-lt"/>
                <a:ea typeface="+mn-ea"/>
                <a:cs typeface="+mn-cs"/>
              </a:rPr>
              <a:t> (Satellite of a Satellite) workshop is to bridge the gap between researchers in education and researchers in speech and text processing technology by organising a joint event where researchers from one workshop are able to visit the other workshop to get an idea of the respective positions on the state of the art on the topic of language and technology in education.</a:t>
            </a:r>
          </a:p>
          <a:p>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a:t>
            </a:r>
            <a:r>
              <a:rPr lang="en-GB" sz="1200" b="0" i="0" kern="1200" baseline="0" dirty="0" err="1">
                <a:solidFill>
                  <a:schemeClr val="tx1"/>
                </a:solidFill>
                <a:latin typeface="+mn-lt"/>
                <a:ea typeface="+mn-ea"/>
                <a:cs typeface="+mn-cs"/>
              </a:rPr>
              <a:t>questionnairre</a:t>
            </a:r>
            <a:r>
              <a:rPr lang="en-GB" sz="1200" b="0" i="0" kern="1200" baseline="0" dirty="0">
                <a:solidFill>
                  <a:schemeClr val="tx1"/>
                </a:solidFill>
                <a:latin typeface="+mn-lt"/>
                <a:ea typeface="+mn-ea"/>
                <a:cs typeface="+mn-cs"/>
              </a:rPr>
              <a:t>.  This was instigated as a consequence of discussions at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2013.  Completed </a:t>
            </a:r>
            <a:r>
              <a:rPr lang="en-GB" sz="1200" b="0" i="0" kern="1200" baseline="0" dirty="0" err="1">
                <a:solidFill>
                  <a:schemeClr val="tx1"/>
                </a:solidFill>
                <a:latin typeface="+mn-lt"/>
                <a:ea typeface="+mn-ea"/>
                <a:cs typeface="+mn-cs"/>
              </a:rPr>
              <a:t>questionnairres</a:t>
            </a:r>
            <a:r>
              <a:rPr lang="en-GB" sz="1200" b="0" i="0" kern="1200" baseline="0" dirty="0">
                <a:solidFill>
                  <a:schemeClr val="tx1"/>
                </a:solidFill>
                <a:latin typeface="+mn-lt"/>
                <a:ea typeface="+mn-ea"/>
                <a:cs typeface="+mn-cs"/>
              </a:rPr>
              <a:t> were returned by 34 people.  Preference for 2 days workshops.  Make available online?  Could it be attached to the ISCA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webpage?</a:t>
            </a:r>
          </a:p>
          <a:p>
            <a:r>
              <a:rPr lang="en-GB" sz="1200" b="0" i="0" kern="1200" baseline="0" dirty="0">
                <a:solidFill>
                  <a:schemeClr val="tx1"/>
                </a:solidFill>
                <a:latin typeface="+mn-lt"/>
                <a:ea typeface="+mn-ea"/>
                <a:cs typeface="+mn-cs"/>
              </a:rPr>
              <a:t>The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email list has been overhauled.  Dead addresses have been removed and new people added.  Currently contains 315 addresses.</a:t>
            </a:r>
          </a:p>
          <a:p>
            <a:r>
              <a:rPr lang="en-GB" sz="1200" b="0" i="0" kern="1200" baseline="0" dirty="0">
                <a:solidFill>
                  <a:schemeClr val="tx1"/>
                </a:solidFill>
                <a:latin typeface="+mn-lt"/>
                <a:ea typeface="+mn-ea"/>
                <a:cs typeface="+mn-cs"/>
              </a:rPr>
              <a:t>Plans for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2017 were presented at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2015.  </a:t>
            </a:r>
            <a:r>
              <a:rPr lang="en-GB" sz="1200" b="0" i="0" kern="1200" baseline="0" dirty="0" err="1">
                <a:solidFill>
                  <a:schemeClr val="tx1"/>
                </a:solidFill>
                <a:latin typeface="+mn-lt"/>
                <a:ea typeface="+mn-ea"/>
                <a:cs typeface="+mn-cs"/>
              </a:rPr>
              <a:t>SLaTE</a:t>
            </a:r>
            <a:r>
              <a:rPr lang="en-GB" sz="1200" b="0" i="0" kern="1200" baseline="0" dirty="0">
                <a:solidFill>
                  <a:schemeClr val="tx1"/>
                </a:solidFill>
                <a:latin typeface="+mn-lt"/>
                <a:ea typeface="+mn-ea"/>
                <a:cs typeface="+mn-cs"/>
              </a:rPr>
              <a:t> 2017 will be a satellite of </a:t>
            </a:r>
            <a:r>
              <a:rPr lang="en-GB" sz="1200" b="0" i="0" kern="1200" baseline="0" dirty="0" err="1">
                <a:solidFill>
                  <a:schemeClr val="tx1"/>
                </a:solidFill>
                <a:latin typeface="+mn-lt"/>
                <a:ea typeface="+mn-ea"/>
                <a:cs typeface="+mn-cs"/>
              </a:rPr>
              <a:t>Interspeech</a:t>
            </a:r>
            <a:r>
              <a:rPr lang="en-GB" sz="1200" b="0" i="0" kern="1200" baseline="0" dirty="0">
                <a:solidFill>
                  <a:schemeClr val="tx1"/>
                </a:solidFill>
                <a:latin typeface="+mn-lt"/>
                <a:ea typeface="+mn-ea"/>
                <a:cs typeface="+mn-cs"/>
              </a:rPr>
              <a:t> 2017</a:t>
            </a:r>
            <a:r>
              <a:rPr lang="en-GB" baseline="0" dirty="0"/>
              <a:t> near Stockholm.  Particularly appropriate for 10 year anniversary of </a:t>
            </a:r>
            <a:r>
              <a:rPr lang="en-GB" baseline="0" dirty="0" err="1"/>
              <a:t>SLaTE</a:t>
            </a:r>
            <a:r>
              <a:rPr lang="en-GB" baseline="0" dirty="0"/>
              <a:t> in 2017 because of origins of </a:t>
            </a:r>
            <a:r>
              <a:rPr lang="en-GB" baseline="0" dirty="0" err="1"/>
              <a:t>SLaTE</a:t>
            </a:r>
            <a:r>
              <a:rPr lang="en-GB" baseline="0" dirty="0"/>
              <a:t> in 1998 </a:t>
            </a:r>
            <a:r>
              <a:rPr lang="en-GB" baseline="0" dirty="0" err="1"/>
              <a:t>Marholmen</a:t>
            </a:r>
            <a:r>
              <a:rPr lang="en-GB" baseline="0" dirty="0"/>
              <a:t> </a:t>
            </a:r>
            <a:r>
              <a:rPr lang="en-GB" baseline="0" dirty="0" err="1"/>
              <a:t>STiLL</a:t>
            </a:r>
            <a:r>
              <a:rPr lang="en-GB" baseline="0" dirty="0"/>
              <a:t> workshop</a:t>
            </a:r>
          </a:p>
          <a:p>
            <a:r>
              <a:rPr lang="en-GB" baseline="0" dirty="0"/>
              <a:t>New officers elected at </a:t>
            </a:r>
            <a:r>
              <a:rPr lang="en-GB" baseline="0" dirty="0" err="1"/>
              <a:t>SLaTE</a:t>
            </a:r>
            <a:r>
              <a:rPr lang="en-GB" baseline="0" dirty="0"/>
              <a:t> 2015,</a:t>
            </a:r>
            <a:endParaRPr lang="en-GB" dirty="0"/>
          </a:p>
        </p:txBody>
      </p:sp>
      <p:sp>
        <p:nvSpPr>
          <p:cNvPr id="4" name="Slide Number Placeholder 3"/>
          <p:cNvSpPr>
            <a:spLocks noGrp="1"/>
          </p:cNvSpPr>
          <p:nvPr>
            <p:ph type="sldNum" sz="quarter" idx="10"/>
          </p:nvPr>
        </p:nvSpPr>
        <p:spPr/>
        <p:txBody>
          <a:bodyPr/>
          <a:lstStyle/>
          <a:p>
            <a:fld id="{A8C5A5FC-1D89-467E-BE7C-065E13A569D8}" type="slidenum">
              <a:rPr lang="en-GB" smtClean="0"/>
              <a:t>21</a:t>
            </a:fld>
            <a:endParaRPr lang="en-GB"/>
          </a:p>
        </p:txBody>
      </p:sp>
    </p:spTree>
    <p:extLst>
      <p:ext uri="{BB962C8B-B14F-4D97-AF65-F5344CB8AC3E}">
        <p14:creationId xmlns:p14="http://schemas.microsoft.com/office/powerpoint/2010/main" val="64157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smtClean="0"/>
              <a:t>multimediaeval.org</a:t>
            </a:r>
          </a:p>
          <a:p>
            <a:r>
              <a:rPr lang="en-US" dirty="0" smtClean="0"/>
              <a:t>http://smalldata.io/kdd2018</a:t>
            </a:r>
            <a:endParaRPr lang="en-US" dirty="0"/>
          </a:p>
        </p:txBody>
      </p:sp>
      <p:sp>
        <p:nvSpPr>
          <p:cNvPr id="4" name="Slide Number Placeholder 3"/>
          <p:cNvSpPr>
            <a:spLocks noGrp="1"/>
          </p:cNvSpPr>
          <p:nvPr>
            <p:ph type="sldNum" sz="quarter" idx="10"/>
          </p:nvPr>
        </p:nvSpPr>
        <p:spPr/>
        <p:txBody>
          <a:bodyPr/>
          <a:lstStyle/>
          <a:p>
            <a:fld id="{2762783B-07CD-410A-9866-5FFEE518B880}" type="slidenum">
              <a:rPr lang="fr-FR" smtClean="0"/>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27/08/2018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27/08/2018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elra.info/en/sig/sigul/" TargetMode="External"/><Relationship Id="rId2" Type="http://schemas.openxmlformats.org/officeDocument/2006/relationships/hyperlink" Target="mailto:sigul@list.elra.info" TargetMode="External"/><Relationship Id="rId1" Type="http://schemas.openxmlformats.org/officeDocument/2006/relationships/slideLayout" Target="../slideLayouts/slideLayout7.xml"/><Relationship Id="rId4" Type="http://schemas.openxmlformats.org/officeDocument/2006/relationships/hyperlink" Target="http://lrec-conf.org/workshops/lrec2018/W26/"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lig-getalp.imag.fr/icphs-2019-special-sessio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groups.google.com/forum/#!forum/sig-slpa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prosig.org/member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hyperlink" Target="http://sprosig.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uperlecture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sca-speech.org/iscaweb/index.php/sig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regulus.unige.ch/spokencallsharedtas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roups.google.com/forum/#!forum/child-isca" TargetMode="External"/><Relationship Id="rId2" Type="http://schemas.openxmlformats.org/officeDocument/2006/relationships/hyperlink" Target="http://www.isca-speech.org/iscaweb/index.php/sigs?id=12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sca-speech.org/archive/WOCCI_2017/" TargetMode="External"/><Relationship Id="rId2" Type="http://schemas.openxmlformats.org/officeDocument/2006/relationships/hyperlink" Target="https://sites.google.com/view/wocci"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gdial.org/content/mailing-list-administration" TargetMode="External"/><Relationship Id="rId2" Type="http://schemas.openxmlformats.org/officeDocument/2006/relationships/hyperlink" Target="http://www.sigdial.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igdial.org/content/mailing-list-administr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art.sns.it/multimodal_speech"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SIG </a:t>
            </a:r>
            <a:r>
              <a:rPr lang="fr-FR" dirty="0" err="1" smtClean="0"/>
              <a:t>activity</a:t>
            </a:r>
            <a:r>
              <a:rPr lang="fr-FR" dirty="0" smtClean="0"/>
              <a:t> reports</a:t>
            </a:r>
            <a:endParaRPr lang="fr-FR" dirty="0"/>
          </a:p>
        </p:txBody>
      </p:sp>
      <p:sp>
        <p:nvSpPr>
          <p:cNvPr id="3" name="Sous-titre 2"/>
          <p:cNvSpPr>
            <a:spLocks noGrp="1"/>
          </p:cNvSpPr>
          <p:nvPr>
            <p:ph type="subTitle" idx="1"/>
          </p:nvPr>
        </p:nvSpPr>
        <p:spPr/>
        <p:txBody>
          <a:bodyPr/>
          <a:lstStyle/>
          <a:p>
            <a:r>
              <a:rPr lang="fr-FR" dirty="0" err="1" smtClean="0"/>
              <a:t>Topics</a:t>
            </a:r>
            <a:r>
              <a:rPr lang="fr-FR" dirty="0" smtClean="0"/>
              <a:t> SIG lunch meeting</a:t>
            </a:r>
          </a:p>
          <a:p>
            <a:r>
              <a:rPr lang="fr-FR" dirty="0" smtClean="0"/>
              <a:t>Hyderabad - </a:t>
            </a:r>
            <a:r>
              <a:rPr lang="fr-FR" dirty="0" err="1" smtClean="0"/>
              <a:t>September</a:t>
            </a:r>
            <a:r>
              <a:rPr lang="fr-FR" dirty="0" smtClean="0"/>
              <a:t> 4th</a:t>
            </a:r>
          </a:p>
          <a:p>
            <a:r>
              <a:rPr lang="fr-FR" dirty="0" err="1" smtClean="0"/>
              <a:t>Interspeech</a:t>
            </a:r>
            <a:r>
              <a:rPr lang="fr-FR" dirty="0" smtClean="0"/>
              <a:t> 2018</a:t>
            </a:r>
            <a:endParaRPr lang="fr-FR" dirty="0"/>
          </a:p>
        </p:txBody>
      </p:sp>
      <p:pic>
        <p:nvPicPr>
          <p:cNvPr id="1026" name="Picture 2" descr="http://www.isca-speech.org/iscaweb/templates/isca3/images/isca/header_logo.png"/>
          <p:cNvPicPr>
            <a:picLocks noChangeAspect="1" noChangeArrowheads="1"/>
          </p:cNvPicPr>
          <p:nvPr/>
        </p:nvPicPr>
        <p:blipFill>
          <a:blip r:embed="rId2" cstate="print"/>
          <a:srcRect/>
          <a:stretch>
            <a:fillRect/>
          </a:stretch>
        </p:blipFill>
        <p:spPr bwMode="auto">
          <a:xfrm>
            <a:off x="179512" y="116632"/>
            <a:ext cx="6172200" cy="13144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304920" y="1481400"/>
            <a:ext cx="8534160" cy="4638600"/>
          </a:xfrm>
          <a:prstGeom prst="rect">
            <a:avLst/>
          </a:prstGeom>
        </p:spPr>
        <p:txBody>
          <a:bodyPr lIns="90000" tIns="45000" rIns="90000" bIns="45000"/>
          <a:lstStyle/>
          <a:p>
            <a:pPr>
              <a:lnSpc>
                <a:spcPct val="120000"/>
              </a:lnSpc>
              <a:buSzPct val="68000"/>
              <a:buFont typeface="Wingdings" charset="2"/>
              <a:buChar char=""/>
            </a:pPr>
            <a:r>
              <a:rPr lang="ja-JP" sz="2000" b="1" dirty="0">
                <a:solidFill>
                  <a:srgbClr val="227A8F"/>
                </a:solidFill>
                <a:latin typeface="+mj-lt"/>
              </a:rPr>
              <a:t>Joint Special Interest Group</a:t>
            </a:r>
            <a:endParaRPr dirty="0">
              <a:latin typeface="+mj-lt"/>
            </a:endParaRPr>
          </a:p>
          <a:p>
            <a:pPr lvl="1">
              <a:lnSpc>
                <a:spcPct val="120000"/>
              </a:lnSpc>
              <a:buFont typeface="Wingdings" charset="2"/>
              <a:buChar char=""/>
            </a:pPr>
            <a:r>
              <a:rPr lang="ja-JP" sz="1600" dirty="0">
                <a:solidFill>
                  <a:srgbClr val="000000"/>
                </a:solidFill>
                <a:latin typeface="+mj-lt"/>
              </a:rPr>
              <a:t>International Speech Communication Association (ISCA)</a:t>
            </a:r>
            <a:endParaRPr dirty="0">
              <a:latin typeface="+mj-lt"/>
            </a:endParaRPr>
          </a:p>
          <a:p>
            <a:pPr lvl="1">
              <a:lnSpc>
                <a:spcPct val="120000"/>
              </a:lnSpc>
              <a:buFont typeface="Wingdings" charset="2"/>
              <a:buChar char=""/>
            </a:pPr>
            <a:r>
              <a:rPr lang="ja-JP" sz="1600" dirty="0">
                <a:solidFill>
                  <a:srgbClr val="000000"/>
                </a:solidFill>
                <a:latin typeface="+mj-lt"/>
              </a:rPr>
              <a:t>European Language Resources Association (ELRA)  </a:t>
            </a:r>
            <a:endParaRPr dirty="0">
              <a:latin typeface="+mj-lt"/>
            </a:endParaRPr>
          </a:p>
          <a:p>
            <a:pPr lvl="1">
              <a:lnSpc>
                <a:spcPct val="120000"/>
              </a:lnSpc>
              <a:buFont typeface="Wingdings" charset="2"/>
              <a:buChar char=""/>
            </a:pPr>
            <a:r>
              <a:rPr lang="ja-JP" sz="1600" dirty="0">
                <a:solidFill>
                  <a:srgbClr val="000000"/>
                </a:solidFill>
                <a:latin typeface="+mj-lt"/>
              </a:rPr>
              <a:t>(SaLTMil members have approved the creation of SIGUL)</a:t>
            </a:r>
            <a:endParaRPr dirty="0">
              <a:latin typeface="+mj-lt"/>
            </a:endParaRPr>
          </a:p>
          <a:p>
            <a:endParaRPr dirty="0">
              <a:latin typeface="+mj-lt"/>
            </a:endParaRPr>
          </a:p>
          <a:p>
            <a:pPr>
              <a:lnSpc>
                <a:spcPct val="120000"/>
              </a:lnSpc>
              <a:buSzPct val="68000"/>
              <a:buFont typeface="Wingdings" charset="2"/>
              <a:buChar char=""/>
            </a:pPr>
            <a:r>
              <a:rPr lang="ja-JP" sz="2000" b="1" dirty="0">
                <a:solidFill>
                  <a:srgbClr val="227A8F"/>
                </a:solidFill>
                <a:latin typeface="+mj-lt"/>
              </a:rPr>
              <a:t>Main objectives</a:t>
            </a:r>
            <a:endParaRPr dirty="0">
              <a:latin typeface="+mj-lt"/>
            </a:endParaRPr>
          </a:p>
          <a:p>
            <a:pPr lvl="1">
              <a:lnSpc>
                <a:spcPct val="120000"/>
              </a:lnSpc>
              <a:buFont typeface="Wingdings" charset="2"/>
              <a:buChar char=""/>
            </a:pPr>
            <a:r>
              <a:rPr lang="ja-JP" sz="1600" dirty="0">
                <a:solidFill>
                  <a:srgbClr val="000000"/>
                </a:solidFill>
                <a:latin typeface="+mj-lt"/>
              </a:rPr>
              <a:t>Supports linguistic diversity through technology and ICT  </a:t>
            </a:r>
            <a:endParaRPr dirty="0">
              <a:latin typeface="+mj-lt"/>
            </a:endParaRPr>
          </a:p>
          <a:p>
            <a:pPr lvl="1">
              <a:lnSpc>
                <a:spcPct val="120000"/>
              </a:lnSpc>
              <a:buFont typeface="Wingdings" charset="2"/>
              <a:buChar char=""/>
            </a:pPr>
            <a:r>
              <a:rPr lang="ja-JP" sz="1600" dirty="0">
                <a:solidFill>
                  <a:srgbClr val="000000"/>
                </a:solidFill>
                <a:latin typeface="+mj-lt"/>
              </a:rPr>
              <a:t>Commits to increase the lesser-resourced languages (regional, minority, or endangered) chances to survive the digital world </a:t>
            </a:r>
            <a:endParaRPr dirty="0">
              <a:latin typeface="+mj-lt"/>
            </a:endParaRPr>
          </a:p>
          <a:p>
            <a:endParaRPr dirty="0">
              <a:latin typeface="+mj-lt"/>
            </a:endParaRPr>
          </a:p>
          <a:p>
            <a:pPr>
              <a:lnSpc>
                <a:spcPct val="120000"/>
              </a:lnSpc>
              <a:buSzPct val="68000"/>
              <a:buFont typeface="Wingdings" charset="2"/>
              <a:buChar char=""/>
            </a:pPr>
            <a:r>
              <a:rPr lang="ja-JP" sz="2000" b="1" dirty="0">
                <a:solidFill>
                  <a:srgbClr val="227A8F"/>
                </a:solidFill>
                <a:latin typeface="+mj-lt"/>
              </a:rPr>
              <a:t>Board (after elections end of 2017)</a:t>
            </a:r>
            <a:endParaRPr dirty="0">
              <a:latin typeface="+mj-lt"/>
            </a:endParaRPr>
          </a:p>
          <a:p>
            <a:pPr lvl="1">
              <a:lnSpc>
                <a:spcPct val="120000"/>
              </a:lnSpc>
              <a:buFont typeface="Wingdings" charset="2"/>
              <a:buChar char=""/>
            </a:pPr>
            <a:r>
              <a:rPr lang="ja-JP" sz="1600" dirty="0">
                <a:solidFill>
                  <a:srgbClr val="000000"/>
                </a:solidFill>
                <a:latin typeface="+mj-lt"/>
              </a:rPr>
              <a:t>Chair and ELRA liaison representative: Claudia Soria (CNR-ILC, Pisa, Italy)</a:t>
            </a:r>
            <a:endParaRPr dirty="0">
              <a:latin typeface="+mj-lt"/>
            </a:endParaRPr>
          </a:p>
          <a:p>
            <a:pPr lvl="1">
              <a:lnSpc>
                <a:spcPct val="120000"/>
              </a:lnSpc>
              <a:buFont typeface="Wingdings" charset="2"/>
              <a:buChar char=""/>
            </a:pPr>
            <a:r>
              <a:rPr lang="ja-JP" sz="1600" dirty="0">
                <a:solidFill>
                  <a:srgbClr val="000000"/>
                </a:solidFill>
                <a:latin typeface="+mj-lt"/>
              </a:rPr>
              <a:t>Co-chair and ISCA liaison representative: Laurent Besacier (LIG, France)</a:t>
            </a:r>
            <a:endParaRPr dirty="0">
              <a:latin typeface="+mj-lt"/>
            </a:endParaRPr>
          </a:p>
          <a:p>
            <a:pPr lvl="1">
              <a:lnSpc>
                <a:spcPct val="120000"/>
              </a:lnSpc>
              <a:buFont typeface="Wingdings" charset="2"/>
              <a:buChar char=""/>
            </a:pPr>
            <a:r>
              <a:rPr lang="ja-JP" sz="1600" dirty="0">
                <a:solidFill>
                  <a:srgbClr val="000000"/>
                </a:solidFill>
                <a:latin typeface="+mj-lt"/>
              </a:rPr>
              <a:t>Secretary: Sakriani Sakti (NAIST, Nara, Japan)</a:t>
            </a:r>
            <a:endParaRPr dirty="0">
              <a:latin typeface="+mj-lt"/>
            </a:endParaRPr>
          </a:p>
          <a:p>
            <a:pPr lvl="1">
              <a:lnSpc>
                <a:spcPct val="120000"/>
              </a:lnSpc>
              <a:buFont typeface="Wingdings" charset="2"/>
              <a:buChar char=""/>
            </a:pPr>
            <a:r>
              <a:rPr lang="ja-JP" sz="1600" dirty="0">
                <a:solidFill>
                  <a:srgbClr val="000000"/>
                </a:solidFill>
                <a:latin typeface="+mj-lt"/>
              </a:rPr>
              <a:t>Contributor: Dorothee Beerman (NTNU, Norway) </a:t>
            </a:r>
            <a:endParaRPr dirty="0">
              <a:latin typeface="+mj-lt"/>
            </a:endParaRPr>
          </a:p>
        </p:txBody>
      </p:sp>
      <p:sp>
        <p:nvSpPr>
          <p:cNvPr id="89" name="TextShape 2"/>
          <p:cNvSpPr txBox="1"/>
          <p:nvPr/>
        </p:nvSpPr>
        <p:spPr>
          <a:xfrm>
            <a:off x="304920" y="274680"/>
            <a:ext cx="8534160" cy="1142640"/>
          </a:xfrm>
          <a:prstGeom prst="rect">
            <a:avLst/>
          </a:prstGeom>
        </p:spPr>
        <p:txBody>
          <a:bodyPr lIns="90000" tIns="45000" rIns="90000" bIns="45000" anchor="ctr"/>
          <a:lstStyle/>
          <a:p>
            <a:pPr>
              <a:lnSpc>
                <a:spcPct val="100000"/>
              </a:lnSpc>
            </a:pPr>
            <a:r>
              <a:rPr lang="ja-JP" sz="3600" b="1" dirty="0">
                <a:solidFill>
                  <a:srgbClr val="464646"/>
                </a:solidFill>
              </a:rPr>
              <a:t>SIG UNDER-RESOURCED LANGUAGES</a:t>
            </a:r>
            <a:endParaRPr dirty="0"/>
          </a:p>
        </p:txBody>
      </p:sp>
    </p:spTree>
    <p:extLst>
      <p:ext uri="{BB962C8B-B14F-4D97-AF65-F5344CB8AC3E}">
        <p14:creationId xmlns:p14="http://schemas.microsoft.com/office/powerpoint/2010/main" val="663085997"/>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04920" y="1121400"/>
            <a:ext cx="8839080" cy="4998600"/>
          </a:xfrm>
          <a:prstGeom prst="rect">
            <a:avLst/>
          </a:prstGeom>
        </p:spPr>
        <p:txBody>
          <a:bodyPr lIns="90000" tIns="45000" rIns="90000" bIns="45000"/>
          <a:lstStyle/>
          <a:p>
            <a:pPr indent="355600">
              <a:buSzPct val="68000"/>
              <a:buFont typeface="Wingdings" charset="2"/>
              <a:buChar char=""/>
            </a:pPr>
            <a:r>
              <a:rPr lang="ja-JP" sz="2000" b="1" dirty="0" smtClean="0">
                <a:solidFill>
                  <a:srgbClr val="227A8F"/>
                </a:solidFill>
                <a:latin typeface="+mj-lt"/>
              </a:rPr>
              <a:t>Start </a:t>
            </a:r>
            <a:r>
              <a:rPr lang="ja-JP" sz="2000" b="1" dirty="0">
                <a:solidFill>
                  <a:srgbClr val="227A8F"/>
                </a:solidFill>
                <a:latin typeface="+mj-lt"/>
              </a:rPr>
              <a:t>over the SIG recently created</a:t>
            </a:r>
            <a:endParaRPr dirty="0">
              <a:latin typeface="+mj-lt"/>
            </a:endParaRPr>
          </a:p>
          <a:p>
            <a:pPr lvl="1" indent="266700">
              <a:buFont typeface="Wingdings" charset="2"/>
              <a:buChar char=""/>
            </a:pPr>
            <a:r>
              <a:rPr lang="ja-JP" sz="1600" b="1" dirty="0">
                <a:solidFill>
                  <a:srgbClr val="333333"/>
                </a:solidFill>
                <a:latin typeface="+mj-lt"/>
              </a:rPr>
              <a:t>Mainling list: </a:t>
            </a:r>
            <a:r>
              <a:rPr lang="ja-JP" sz="1600" b="1" dirty="0">
                <a:solidFill>
                  <a:srgbClr val="333333"/>
                </a:solidFill>
                <a:latin typeface="+mj-lt"/>
                <a:hlinkClick r:id="rId2"/>
              </a:rPr>
              <a:t>sigul@list.elra.info</a:t>
            </a:r>
            <a:r>
              <a:rPr lang="ja-JP" sz="1600" b="1" dirty="0">
                <a:solidFill>
                  <a:srgbClr val="333333"/>
                </a:solidFill>
                <a:latin typeface="+mj-lt"/>
              </a:rPr>
              <a:t> (&gt;200 members)</a:t>
            </a:r>
            <a:endParaRPr dirty="0">
              <a:latin typeface="+mj-lt"/>
            </a:endParaRPr>
          </a:p>
          <a:p>
            <a:pPr lvl="1" indent="266700">
              <a:buFont typeface="Wingdings" charset="2"/>
              <a:buChar char=""/>
            </a:pPr>
            <a:r>
              <a:rPr lang="ja-JP" sz="1600" b="1" dirty="0">
                <a:solidFill>
                  <a:srgbClr val="333333"/>
                </a:solidFill>
                <a:latin typeface="+mj-lt"/>
              </a:rPr>
              <a:t>Web page: </a:t>
            </a:r>
            <a:r>
              <a:rPr lang="ja-JP" sz="1600" b="1" dirty="0">
                <a:solidFill>
                  <a:srgbClr val="333333"/>
                </a:solidFill>
                <a:latin typeface="+mj-lt"/>
                <a:hlinkClick r:id="rId3"/>
              </a:rPr>
              <a:t>http://www.elra.info/en/sig/sigul/</a:t>
            </a:r>
            <a:r>
              <a:rPr lang="ja-JP" sz="1600" b="1" dirty="0">
                <a:solidFill>
                  <a:srgbClr val="333333"/>
                </a:solidFill>
                <a:latin typeface="+mj-lt"/>
              </a:rPr>
              <a:t> </a:t>
            </a:r>
            <a:endParaRPr dirty="0">
              <a:latin typeface="+mj-lt"/>
            </a:endParaRPr>
          </a:p>
          <a:p>
            <a:pPr lvl="1" indent="266700">
              <a:buFont typeface="Wingdings" charset="2"/>
              <a:buChar char=""/>
            </a:pPr>
            <a:r>
              <a:rPr lang="ja-JP" sz="1600" b="1" dirty="0">
                <a:solidFill>
                  <a:srgbClr val="333333"/>
                </a:solidFill>
                <a:latin typeface="+mj-lt"/>
              </a:rPr>
              <a:t>International advisory group</a:t>
            </a:r>
            <a:endParaRPr dirty="0">
              <a:latin typeface="+mj-lt"/>
            </a:endParaRPr>
          </a:p>
          <a:p>
            <a:pPr indent="355600">
              <a:buSzPct val="68000"/>
              <a:buFont typeface="Wingdings" charset="2"/>
              <a:buChar char=""/>
            </a:pPr>
            <a:r>
              <a:rPr lang="ja-JP" sz="2000" b="1" dirty="0">
                <a:solidFill>
                  <a:srgbClr val="227A8F"/>
                </a:solidFill>
                <a:latin typeface="+mj-lt"/>
              </a:rPr>
              <a:t>LREC 2018 Satellite Workshop (May 2018)</a:t>
            </a:r>
            <a:endParaRPr dirty="0">
              <a:latin typeface="+mj-lt"/>
            </a:endParaRPr>
          </a:p>
          <a:p>
            <a:pPr lvl="1" indent="266700">
              <a:buFont typeface="Wingdings" charset="2"/>
              <a:buChar char=""/>
            </a:pPr>
            <a:r>
              <a:rPr lang="ja-JP" sz="1600" b="1" dirty="0">
                <a:solidFill>
                  <a:srgbClr val="333333"/>
                </a:solidFill>
                <a:latin typeface="+mj-lt"/>
              </a:rPr>
              <a:t>“Collaboration and Computing for Under-Resourced LanguagesTowards an Alliance for Digital Language Diversity (CCURL)”</a:t>
            </a:r>
            <a:endParaRPr dirty="0">
              <a:latin typeface="+mj-lt"/>
            </a:endParaRPr>
          </a:p>
          <a:p>
            <a:pPr lvl="1" indent="266700">
              <a:buFont typeface="Wingdings" charset="2"/>
              <a:buChar char=""/>
            </a:pPr>
            <a:r>
              <a:rPr lang="ja-JP" sz="1600" b="1" dirty="0">
                <a:solidFill>
                  <a:srgbClr val="333333"/>
                </a:solidFill>
                <a:latin typeface="+mj-lt"/>
              </a:rPr>
              <a:t>Miyazaki, Japan</a:t>
            </a:r>
            <a:endParaRPr dirty="0">
              <a:latin typeface="+mj-lt"/>
            </a:endParaRPr>
          </a:p>
          <a:p>
            <a:pPr lvl="1" indent="266700">
              <a:buFont typeface="Wingdings" charset="2"/>
              <a:buChar char=""/>
            </a:pPr>
            <a:r>
              <a:rPr lang="ja-JP" sz="1600" b="1" dirty="0">
                <a:solidFill>
                  <a:srgbClr val="333333"/>
                </a:solidFill>
                <a:latin typeface="+mj-lt"/>
              </a:rPr>
              <a:t>1 keynote, 15 papers, 30 participants – proceedings now online </a:t>
            </a:r>
            <a:r>
              <a:rPr lang="ja-JP" sz="1600" b="1" dirty="0">
                <a:solidFill>
                  <a:srgbClr val="333333"/>
                </a:solidFill>
                <a:latin typeface="+mj-lt"/>
                <a:hlinkClick r:id="rId4"/>
              </a:rPr>
              <a:t>http://lrec-conf.org/workshops/lrec2018/W26/</a:t>
            </a:r>
            <a:r>
              <a:rPr lang="ja-JP" sz="1600" b="1" dirty="0">
                <a:solidFill>
                  <a:srgbClr val="333333"/>
                </a:solidFill>
                <a:latin typeface="+mj-lt"/>
              </a:rPr>
              <a:t> </a:t>
            </a:r>
            <a:endParaRPr dirty="0">
              <a:latin typeface="+mj-lt"/>
            </a:endParaRPr>
          </a:p>
          <a:p>
            <a:pPr>
              <a:lnSpc>
                <a:spcPct val="120000"/>
              </a:lnSpc>
            </a:pPr>
            <a:endParaRPr dirty="0">
              <a:latin typeface="+mj-lt"/>
            </a:endParaRPr>
          </a:p>
          <a:p>
            <a:pPr indent="355600">
              <a:lnSpc>
                <a:spcPct val="120000"/>
              </a:lnSpc>
              <a:buSzPct val="68000"/>
              <a:buFont typeface="Wingdings" charset="2"/>
              <a:buChar char=""/>
            </a:pPr>
            <a:r>
              <a:rPr lang="ja-JP" sz="2000" b="1" dirty="0">
                <a:solidFill>
                  <a:srgbClr val="227A8F"/>
                </a:solidFill>
                <a:latin typeface="+mj-lt"/>
              </a:rPr>
              <a:t>INTERSPEECH 2018 Satellite Workshop (September 2018):</a:t>
            </a:r>
            <a:endParaRPr dirty="0">
              <a:latin typeface="+mj-lt"/>
            </a:endParaRPr>
          </a:p>
          <a:p>
            <a:pPr lvl="1" indent="266700">
              <a:lnSpc>
                <a:spcPct val="120000"/>
              </a:lnSpc>
              <a:buFont typeface="Wingdings" charset="2"/>
              <a:buChar char=""/>
            </a:pPr>
            <a:r>
              <a:rPr lang="ja-JP" sz="1600" b="1" dirty="0">
                <a:solidFill>
                  <a:srgbClr val="333333"/>
                </a:solidFill>
                <a:latin typeface="+mj-lt"/>
              </a:rPr>
              <a:t>“Workshop on Spoken Language Technologies for Under-Resourced Languages (SLTU)”</a:t>
            </a:r>
            <a:endParaRPr dirty="0">
              <a:latin typeface="+mj-lt"/>
            </a:endParaRPr>
          </a:p>
          <a:p>
            <a:pPr lvl="1" indent="266700">
              <a:lnSpc>
                <a:spcPct val="120000"/>
              </a:lnSpc>
              <a:buFont typeface="Wingdings" charset="2"/>
              <a:buChar char=""/>
            </a:pPr>
            <a:r>
              <a:rPr lang="ja-JP" sz="1600" dirty="0">
                <a:solidFill>
                  <a:srgbClr val="333333"/>
                </a:solidFill>
                <a:latin typeface="+mj-lt"/>
              </a:rPr>
              <a:t>New Dehli, India</a:t>
            </a:r>
            <a:endParaRPr dirty="0">
              <a:latin typeface="+mj-lt"/>
            </a:endParaRPr>
          </a:p>
          <a:p>
            <a:pPr lvl="1" indent="266700">
              <a:lnSpc>
                <a:spcPct val="120000"/>
              </a:lnSpc>
              <a:buFont typeface="Wingdings" charset="2"/>
              <a:buChar char=""/>
            </a:pPr>
            <a:r>
              <a:rPr lang="ja-JP" sz="1600" dirty="0">
                <a:solidFill>
                  <a:srgbClr val="333333"/>
                </a:solidFill>
                <a:latin typeface="+mj-lt"/>
              </a:rPr>
              <a:t>72 papers submitted </a:t>
            </a:r>
            <a:r>
              <a:rPr lang="ja-JP" sz="1600" dirty="0" smtClean="0">
                <a:solidFill>
                  <a:srgbClr val="333333"/>
                </a:solidFill>
                <a:latin typeface="+mj-lt"/>
              </a:rPr>
              <a:t>(removing </a:t>
            </a:r>
            <a:r>
              <a:rPr lang="ja-JP" sz="1600" dirty="0">
                <a:solidFill>
                  <a:srgbClr val="333333"/>
                </a:solidFill>
                <a:latin typeface="+mj-lt"/>
              </a:rPr>
              <a:t>out-of-domain) ; half from India+SAARC ; 54 papers accepted</a:t>
            </a:r>
            <a:endParaRPr dirty="0">
              <a:latin typeface="+mj-lt"/>
            </a:endParaRPr>
          </a:p>
          <a:p>
            <a:pPr lvl="1" indent="266700">
              <a:lnSpc>
                <a:spcPct val="120000"/>
              </a:lnSpc>
              <a:buFont typeface="Wingdings" charset="2"/>
              <a:buChar char=""/>
            </a:pPr>
            <a:r>
              <a:rPr lang="ja-JP" sz="1600" b="1" dirty="0">
                <a:solidFill>
                  <a:srgbClr val="333333"/>
                </a:solidFill>
                <a:latin typeface="+mj-lt"/>
              </a:rPr>
              <a:t>Program</a:t>
            </a:r>
            <a:endParaRPr dirty="0">
              <a:latin typeface="+mj-lt"/>
            </a:endParaRPr>
          </a:p>
          <a:p>
            <a:pPr marL="457200" indent="266700"/>
            <a:r>
              <a:rPr lang="ja-JP" sz="1600" b="1" dirty="0">
                <a:solidFill>
                  <a:srgbClr val="333333"/>
                </a:solidFill>
                <a:latin typeface="+mj-lt"/>
              </a:rPr>
              <a:t>	- Tutorial</a:t>
            </a:r>
            <a:r>
              <a:rPr lang="ja-JP" sz="1600" dirty="0">
                <a:solidFill>
                  <a:srgbClr val="333333"/>
                </a:solidFill>
                <a:latin typeface="+mj-lt"/>
              </a:rPr>
              <a:t>: August 29th, 2018 (2 Parallel Tutorials for ASR and NMT) </a:t>
            </a:r>
            <a:endParaRPr dirty="0">
              <a:latin typeface="+mj-lt"/>
            </a:endParaRPr>
          </a:p>
          <a:p>
            <a:pPr marL="457200" indent="266700"/>
            <a:r>
              <a:rPr lang="ja-JP" sz="1600" b="1" dirty="0">
                <a:solidFill>
                  <a:srgbClr val="333333"/>
                </a:solidFill>
                <a:latin typeface="+mj-lt"/>
              </a:rPr>
              <a:t>	- Main Conference</a:t>
            </a:r>
            <a:r>
              <a:rPr lang="ja-JP" sz="1600" dirty="0">
                <a:solidFill>
                  <a:srgbClr val="333333"/>
                </a:solidFill>
                <a:latin typeface="+mj-lt"/>
              </a:rPr>
              <a:t>:</a:t>
            </a:r>
            <a:r>
              <a:rPr lang="ja-JP" sz="1600" b="1" dirty="0">
                <a:solidFill>
                  <a:srgbClr val="333333"/>
                </a:solidFill>
                <a:latin typeface="+mj-lt"/>
              </a:rPr>
              <a:t> </a:t>
            </a:r>
            <a:r>
              <a:rPr lang="ja-JP" sz="1600" dirty="0">
                <a:solidFill>
                  <a:srgbClr val="333333"/>
                </a:solidFill>
                <a:latin typeface="+mj-lt"/>
              </a:rPr>
              <a:t>August 30th-31st, 2018 – 2 keynote speakers (E. Dupoux and P. Bhattacharyya) </a:t>
            </a:r>
            <a:endParaRPr dirty="0">
              <a:latin typeface="+mj-lt"/>
            </a:endParaRPr>
          </a:p>
          <a:p>
            <a:endParaRPr dirty="0">
              <a:latin typeface="+mj-lt"/>
            </a:endParaRPr>
          </a:p>
        </p:txBody>
      </p:sp>
      <p:sp>
        <p:nvSpPr>
          <p:cNvPr id="91" name="TextShape 2"/>
          <p:cNvSpPr txBox="1"/>
          <p:nvPr/>
        </p:nvSpPr>
        <p:spPr>
          <a:xfrm>
            <a:off x="304920" y="0"/>
            <a:ext cx="8534160" cy="1121400"/>
          </a:xfrm>
          <a:prstGeom prst="rect">
            <a:avLst/>
          </a:prstGeom>
        </p:spPr>
        <p:txBody>
          <a:bodyPr lIns="90000" tIns="45000" rIns="90000" bIns="45000" anchor="ctr"/>
          <a:lstStyle/>
          <a:p>
            <a:pPr>
              <a:lnSpc>
                <a:spcPct val="100000"/>
              </a:lnSpc>
            </a:pPr>
            <a:r>
              <a:rPr lang="ja-JP" sz="3600" b="1" dirty="0">
                <a:solidFill>
                  <a:srgbClr val="464646"/>
                </a:solidFill>
                <a:latin typeface="+mj-lt"/>
              </a:rPr>
              <a:t>SIGUL 2018 Activities</a:t>
            </a:r>
            <a:endParaRPr dirty="0">
              <a:latin typeface="+mj-lt"/>
            </a:endParaRPr>
          </a:p>
        </p:txBody>
      </p:sp>
    </p:spTree>
    <p:extLst>
      <p:ext uri="{BB962C8B-B14F-4D97-AF65-F5344CB8AC3E}">
        <p14:creationId xmlns:p14="http://schemas.microsoft.com/office/powerpoint/2010/main" val="544744701"/>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04920" y="797400"/>
            <a:ext cx="8534160" cy="5034600"/>
          </a:xfrm>
          <a:prstGeom prst="rect">
            <a:avLst/>
          </a:prstGeom>
        </p:spPr>
        <p:txBody>
          <a:bodyPr lIns="90000" tIns="45000" rIns="90000" bIns="45000"/>
          <a:lstStyle/>
          <a:p>
            <a:pPr>
              <a:lnSpc>
                <a:spcPct val="120000"/>
              </a:lnSpc>
            </a:pPr>
            <a:endParaRPr dirty="0">
              <a:latin typeface="+mj-lt"/>
            </a:endParaRPr>
          </a:p>
          <a:p>
            <a:pPr indent="355600">
              <a:buSzPct val="68000"/>
              <a:buFont typeface="Wingdings" charset="2"/>
              <a:buChar char=""/>
            </a:pPr>
            <a:r>
              <a:rPr lang="ja-JP" sz="2000" b="1" dirty="0">
                <a:solidFill>
                  <a:srgbClr val="227A8F"/>
                </a:solidFill>
                <a:latin typeface="+mj-lt"/>
              </a:rPr>
              <a:t>ICPhS 2019 </a:t>
            </a:r>
            <a:endParaRPr dirty="0">
              <a:latin typeface="+mj-lt"/>
            </a:endParaRPr>
          </a:p>
          <a:p>
            <a:pPr lvl="1" indent="266700">
              <a:buFont typeface="Wingdings" charset="2"/>
              <a:buChar char=""/>
            </a:pPr>
            <a:r>
              <a:rPr lang="ja-JP" sz="1600" b="1" dirty="0">
                <a:solidFill>
                  <a:srgbClr val="333333"/>
                </a:solidFill>
                <a:latin typeface="+mj-lt"/>
              </a:rPr>
              <a:t>Special session accepted at ICPhS 2019 (Melbourne, Australia)</a:t>
            </a:r>
            <a:endParaRPr dirty="0">
              <a:latin typeface="+mj-lt"/>
            </a:endParaRPr>
          </a:p>
          <a:p>
            <a:pPr lvl="1" indent="266700">
              <a:buFont typeface="Wingdings" charset="2"/>
              <a:buChar char=""/>
            </a:pPr>
            <a:r>
              <a:rPr lang="ja-JP" sz="1600" b="1" dirty="0">
                <a:solidFill>
                  <a:srgbClr val="333333"/>
                </a:solidFill>
                <a:latin typeface="+mj-lt"/>
              </a:rPr>
              <a:t>Computational Approaches for Documenting and Analyzing Oral Languages</a:t>
            </a:r>
            <a:endParaRPr dirty="0">
              <a:latin typeface="+mj-lt"/>
            </a:endParaRPr>
          </a:p>
          <a:p>
            <a:pPr lvl="1" indent="266700">
              <a:buFont typeface="Wingdings" charset="2"/>
              <a:buChar char=""/>
            </a:pPr>
            <a:r>
              <a:rPr lang="ja-JP" sz="1600" b="1" dirty="0">
                <a:solidFill>
                  <a:srgbClr val="333333"/>
                </a:solidFill>
                <a:latin typeface="+mj-lt"/>
              </a:rPr>
              <a:t>Attracting computer scientists to ICPhS and engaging them in discussions </a:t>
            </a:r>
            <a:r>
              <a:rPr lang="ja-JP" sz="1600" b="1" dirty="0" smtClean="0">
                <a:solidFill>
                  <a:srgbClr val="333333"/>
                </a:solidFill>
                <a:latin typeface="+mj-lt"/>
              </a:rPr>
              <a:t>with</a:t>
            </a:r>
            <a:r>
              <a:rPr lang="fr-FR" altLang="ja-JP" sz="1600" b="1" dirty="0" smtClean="0">
                <a:solidFill>
                  <a:srgbClr val="333333"/>
                </a:solidFill>
                <a:latin typeface="+mj-lt"/>
              </a:rPr>
              <a:t> </a:t>
            </a:r>
            <a:r>
              <a:rPr lang="ja-JP" sz="1600" b="1" dirty="0" smtClean="0">
                <a:solidFill>
                  <a:srgbClr val="333333"/>
                </a:solidFill>
                <a:latin typeface="+mj-lt"/>
              </a:rPr>
              <a:t>phoneticians </a:t>
            </a:r>
            <a:r>
              <a:rPr lang="ja-JP" sz="1600" b="1" dirty="0">
                <a:solidFill>
                  <a:srgbClr val="333333"/>
                </a:solidFill>
                <a:latin typeface="+mj-lt"/>
              </a:rPr>
              <a:t>(and linguists generally)</a:t>
            </a:r>
            <a:endParaRPr dirty="0">
              <a:latin typeface="+mj-lt"/>
            </a:endParaRPr>
          </a:p>
          <a:p>
            <a:pPr lvl="1" indent="266700">
              <a:buFont typeface="Wingdings" charset="2"/>
              <a:buChar char=""/>
            </a:pPr>
            <a:r>
              <a:rPr lang="ja-JP" sz="1600" b="1" dirty="0">
                <a:solidFill>
                  <a:srgbClr val="333333"/>
                </a:solidFill>
                <a:latin typeface="+mj-lt"/>
                <a:hlinkClick r:id="rId2"/>
              </a:rPr>
              <a:t>http://lig-getalp.imag.fr/icphs-2019-special-session/</a:t>
            </a:r>
            <a:r>
              <a:rPr lang="ja-JP" sz="1600" b="1" dirty="0">
                <a:solidFill>
                  <a:srgbClr val="333333"/>
                </a:solidFill>
                <a:latin typeface="+mj-lt"/>
              </a:rPr>
              <a:t> </a:t>
            </a:r>
            <a:endParaRPr lang="fr-FR" altLang="ja-JP" sz="1600" b="1" dirty="0" smtClean="0">
              <a:solidFill>
                <a:srgbClr val="333333"/>
              </a:solidFill>
              <a:latin typeface="+mj-lt"/>
            </a:endParaRPr>
          </a:p>
          <a:p>
            <a:pPr lvl="1">
              <a:buFont typeface="Wingdings" charset="2"/>
              <a:buChar char=""/>
            </a:pPr>
            <a:endParaRPr dirty="0">
              <a:latin typeface="+mj-lt"/>
            </a:endParaRPr>
          </a:p>
          <a:p>
            <a:pPr indent="355600">
              <a:buSzPct val="68000"/>
              <a:buFont typeface="Wingdings" charset="2"/>
              <a:buChar char=""/>
            </a:pPr>
            <a:r>
              <a:rPr lang="ja-JP" sz="2000" b="1" dirty="0">
                <a:solidFill>
                  <a:srgbClr val="227A8F"/>
                </a:solidFill>
                <a:latin typeface="+mj-lt"/>
              </a:rPr>
              <a:t>UNESCO 2019 International Year of Indigeneous Languages</a:t>
            </a:r>
            <a:endParaRPr dirty="0">
              <a:latin typeface="+mj-lt"/>
            </a:endParaRPr>
          </a:p>
          <a:p>
            <a:pPr lvl="1" indent="266700">
              <a:buFont typeface="Wingdings" charset="2"/>
              <a:buChar char=""/>
            </a:pPr>
            <a:r>
              <a:rPr lang="ja-JP" sz="1600" b="1" dirty="0">
                <a:solidFill>
                  <a:srgbClr val="333333"/>
                </a:solidFill>
                <a:latin typeface="+mj-lt"/>
              </a:rPr>
              <a:t>Local workshops for the creation of digital language resources for indigeneous languages</a:t>
            </a:r>
            <a:endParaRPr dirty="0">
              <a:latin typeface="+mj-lt"/>
            </a:endParaRPr>
          </a:p>
          <a:p>
            <a:pPr marL="1200150" lvl="2" indent="-285750">
              <a:buSzPct val="45000"/>
              <a:buFont typeface="Arial" panose="020B0604020202020204" pitchFamily="34" charset="0"/>
              <a:buChar char="•"/>
            </a:pPr>
            <a:r>
              <a:rPr lang="ja-JP" sz="1600" b="1" dirty="0">
                <a:solidFill>
                  <a:srgbClr val="333333"/>
                </a:solidFill>
                <a:latin typeface="+mj-lt"/>
              </a:rPr>
              <a:t>Opportunities in Uganda and/or Ghana (Dorothee Beerman)</a:t>
            </a:r>
            <a:endParaRPr dirty="0">
              <a:latin typeface="+mj-lt"/>
            </a:endParaRPr>
          </a:p>
          <a:p>
            <a:pPr>
              <a:lnSpc>
                <a:spcPct val="120000"/>
              </a:lnSpc>
            </a:pPr>
            <a:endParaRPr dirty="0">
              <a:latin typeface="+mj-lt"/>
            </a:endParaRPr>
          </a:p>
          <a:p>
            <a:pPr indent="355600">
              <a:lnSpc>
                <a:spcPct val="120000"/>
              </a:lnSpc>
              <a:buSzPct val="68000"/>
              <a:buFont typeface="Wingdings" charset="2"/>
              <a:buChar char=""/>
            </a:pPr>
            <a:r>
              <a:rPr lang="ja-JP" sz="2000" b="1" dirty="0">
                <a:solidFill>
                  <a:srgbClr val="227A8F"/>
                </a:solidFill>
                <a:latin typeface="+mj-lt"/>
              </a:rPr>
              <a:t>Zero Speech Challenge 2019</a:t>
            </a:r>
            <a:endParaRPr dirty="0">
              <a:latin typeface="+mj-lt"/>
            </a:endParaRPr>
          </a:p>
          <a:p>
            <a:pPr lvl="1" indent="266700">
              <a:lnSpc>
                <a:spcPct val="120000"/>
              </a:lnSpc>
              <a:buFont typeface="Wingdings" charset="2"/>
              <a:buChar char=""/>
            </a:pPr>
            <a:r>
              <a:rPr lang="ja-JP" sz="1600" b="1" dirty="0">
                <a:solidFill>
                  <a:srgbClr val="333333"/>
                </a:solidFill>
                <a:latin typeface="+mj-lt"/>
              </a:rPr>
              <a:t>To be confirmed and set up</a:t>
            </a:r>
            <a:endParaRPr dirty="0">
              <a:latin typeface="+mj-lt"/>
            </a:endParaRPr>
          </a:p>
          <a:p>
            <a:endParaRPr dirty="0">
              <a:latin typeface="+mj-lt"/>
            </a:endParaRPr>
          </a:p>
        </p:txBody>
      </p:sp>
      <p:sp>
        <p:nvSpPr>
          <p:cNvPr id="93" name="TextShape 2"/>
          <p:cNvSpPr txBox="1"/>
          <p:nvPr/>
        </p:nvSpPr>
        <p:spPr>
          <a:xfrm>
            <a:off x="304920" y="274680"/>
            <a:ext cx="8534160" cy="1142640"/>
          </a:xfrm>
          <a:prstGeom prst="rect">
            <a:avLst/>
          </a:prstGeom>
        </p:spPr>
        <p:txBody>
          <a:bodyPr lIns="90000" tIns="45000" rIns="90000" bIns="45000" anchor="ctr"/>
          <a:lstStyle/>
          <a:p>
            <a:pPr>
              <a:lnSpc>
                <a:spcPct val="100000"/>
              </a:lnSpc>
            </a:pPr>
            <a:r>
              <a:rPr lang="ja-JP" sz="3600" b="1" dirty="0">
                <a:solidFill>
                  <a:srgbClr val="464646"/>
                </a:solidFill>
                <a:latin typeface="+mj-lt"/>
              </a:rPr>
              <a:t>SIGUL 2019 Plans</a:t>
            </a:r>
            <a:endParaRPr dirty="0">
              <a:latin typeface="+mj-lt"/>
            </a:endParaRPr>
          </a:p>
        </p:txBody>
      </p:sp>
    </p:spTree>
    <p:extLst>
      <p:ext uri="{BB962C8B-B14F-4D97-AF65-F5344CB8AC3E}">
        <p14:creationId xmlns:p14="http://schemas.microsoft.com/office/powerpoint/2010/main" val="1950206120"/>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71" y="314503"/>
            <a:ext cx="8425783" cy="1063251"/>
          </a:xfrm>
          <a:prstGeom prst="rect">
            <a:avLst/>
          </a:prstGeom>
          <a:noFill/>
          <a:ln>
            <a:noFill/>
          </a:ln>
        </p:spPr>
        <p:txBody>
          <a:bodyPr lIns="0" tIns="0" rIns="0" bIns="0" anchor="ctr"/>
          <a:lstStyle>
            <a:defPPr lvl="0">
              <a:buSzPct val="45000"/>
              <a:buFont typeface="StarSymbol"/>
              <a:buNone/>
              <a:defRPr/>
            </a:defPPr>
            <a:lvl1pPr lvl="0" algn="l" rtl="0" hangingPunct="0">
              <a:buSzPct val="45000"/>
              <a:buFont typeface="StarSymbol"/>
              <a:buChar char="●"/>
              <a:tabLst/>
              <a:defRPr lang="en-CA" sz="4700" b="1" i="0" u="none" strike="noStrike" kern="1200">
                <a:ln>
                  <a:noFill/>
                </a:ln>
                <a:solidFill>
                  <a:srgbClr val="0066CC"/>
                </a:solidFill>
                <a:latin typeface="Arial" pitchFamily="34"/>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sz="4263" dirty="0">
                <a:solidFill>
                  <a:srgbClr val="0084D1"/>
                </a:solidFill>
                <a:latin typeface="Segoe UI Light" pitchFamily="34" charset="0"/>
                <a:cs typeface="Segoe UI Light" pitchFamily="34" charset="0"/>
              </a:rPr>
              <a:t>SLPAT </a:t>
            </a:r>
            <a:r>
              <a:rPr sz="2177" dirty="0">
                <a:solidFill>
                  <a:srgbClr val="0084D1"/>
                </a:solidFill>
                <a:latin typeface="Segoe UI Light" pitchFamily="34" charset="0"/>
                <a:cs typeface="Segoe UI Light" pitchFamily="34" charset="0"/>
              </a:rPr>
              <a:t>(speech and language processing for assistive technologies)</a:t>
            </a:r>
            <a:endParaRPr lang="en-US" sz="2177" dirty="0">
              <a:latin typeface="Segoe UI Light" pitchFamily="34" charset="0"/>
              <a:cs typeface="Segoe UI Light" pitchFamily="34" charset="0"/>
            </a:endParaRPr>
          </a:p>
        </p:txBody>
      </p:sp>
      <p:sp>
        <p:nvSpPr>
          <p:cNvPr id="3" name="TextBox 2"/>
          <p:cNvSpPr txBox="1"/>
          <p:nvPr/>
        </p:nvSpPr>
        <p:spPr>
          <a:xfrm>
            <a:off x="457172" y="1534793"/>
            <a:ext cx="8295147" cy="3539430"/>
          </a:xfrm>
          <a:prstGeom prst="rect">
            <a:avLst/>
          </a:prstGeom>
          <a:noFill/>
        </p:spPr>
        <p:txBody>
          <a:bodyPr wrap="square" rtlCol="0">
            <a:spAutoFit/>
          </a:bodyPr>
          <a:lstStyle/>
          <a:p>
            <a:pPr>
              <a:buClr>
                <a:srgbClr val="1F497D"/>
              </a:buClr>
              <a:buSzPct val="120000"/>
            </a:pPr>
            <a:r>
              <a:rPr lang="en-CA" sz="2400" b="1" dirty="0">
                <a:solidFill>
                  <a:prstClr val="black"/>
                </a:solidFill>
                <a:latin typeface="+mj-lt"/>
                <a:ea typeface="DejaVu Sans" pitchFamily="2"/>
                <a:cs typeface="Calibri" pitchFamily="34" charset="0"/>
              </a:rPr>
              <a:t>This year (2018)</a:t>
            </a:r>
          </a:p>
          <a:p>
            <a:pPr>
              <a:buClr>
                <a:srgbClr val="1F497D"/>
              </a:buClr>
              <a:buSzPct val="120000"/>
            </a:pPr>
            <a:endParaRPr lang="en-CA" sz="2000" dirty="0">
              <a:solidFill>
                <a:prstClr val="black"/>
              </a:solidFill>
              <a:latin typeface="+mj-lt"/>
              <a:ea typeface="DejaVu Sans" pitchFamily="2"/>
              <a:cs typeface="Calibri" pitchFamily="34" charset="0"/>
            </a:endParaRPr>
          </a:p>
          <a:p>
            <a:pPr marL="414726"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rPr>
              <a:t>Over 120 members (some of them here:).</a:t>
            </a:r>
          </a:p>
          <a:p>
            <a:pPr marL="829452" lvl="1"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hlinkClick r:id="rId3"/>
              </a:rPr>
              <a:t>https://groups.google.com/forum/#!forum/sig-slpat</a:t>
            </a:r>
            <a:r>
              <a:rPr lang="en-CA" sz="2000" dirty="0">
                <a:solidFill>
                  <a:prstClr val="black"/>
                </a:solidFill>
                <a:latin typeface="+mj-lt"/>
                <a:ea typeface="DejaVu Sans" pitchFamily="2"/>
                <a:cs typeface="Calibri" pitchFamily="34" charset="0"/>
              </a:rPr>
              <a:t> </a:t>
            </a:r>
          </a:p>
          <a:p>
            <a:pPr marL="829452" lvl="1" indent="-414726">
              <a:buClr>
                <a:srgbClr val="1F497D"/>
              </a:buClr>
              <a:buSzPct val="120000"/>
              <a:buFont typeface="Arial" pitchFamily="34" charset="0"/>
              <a:buChar char="•"/>
            </a:pPr>
            <a:endParaRPr lang="en-CA" sz="2000" dirty="0">
              <a:solidFill>
                <a:prstClr val="black"/>
              </a:solidFill>
              <a:latin typeface="+mj-lt"/>
              <a:ea typeface="DejaVu Sans" pitchFamily="2"/>
              <a:cs typeface="Calibri" pitchFamily="34" charset="0"/>
            </a:endParaRPr>
          </a:p>
          <a:p>
            <a:pPr marL="372252"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rPr>
              <a:t>Elections held last Fall. Executives:</a:t>
            </a:r>
          </a:p>
          <a:p>
            <a:pPr marL="829452" lvl="1" indent="-414726">
              <a:buClr>
                <a:srgbClr val="1F497D"/>
              </a:buClr>
              <a:buSzPct val="120000"/>
              <a:buFont typeface="Arial" pitchFamily="34" charset="0"/>
              <a:buChar char="•"/>
            </a:pPr>
            <a:r>
              <a:rPr lang="en-CA" sz="2000" u="sng" dirty="0">
                <a:solidFill>
                  <a:prstClr val="black"/>
                </a:solidFill>
                <a:latin typeface="+mj-lt"/>
                <a:ea typeface="DejaVu Sans" pitchFamily="2"/>
                <a:cs typeface="Calibri" pitchFamily="34" charset="0"/>
              </a:rPr>
              <a:t>President</a:t>
            </a:r>
            <a:r>
              <a:rPr lang="en-CA" sz="2000" dirty="0">
                <a:solidFill>
                  <a:prstClr val="black"/>
                </a:solidFill>
                <a:latin typeface="+mj-lt"/>
                <a:ea typeface="DejaVu Sans" pitchFamily="2"/>
                <a:cs typeface="Calibri" pitchFamily="34" charset="0"/>
              </a:rPr>
              <a:t>: Frank Rudzicz		 </a:t>
            </a:r>
            <a:r>
              <a:rPr lang="en-CA" sz="2000" u="sng" dirty="0">
                <a:solidFill>
                  <a:prstClr val="black"/>
                </a:solidFill>
                <a:latin typeface="+mj-lt"/>
                <a:ea typeface="DejaVu Sans" pitchFamily="2"/>
                <a:cs typeface="Calibri" pitchFamily="34" charset="0"/>
              </a:rPr>
              <a:t>Vice-President</a:t>
            </a:r>
            <a:r>
              <a:rPr lang="en-CA" sz="2000" dirty="0">
                <a:solidFill>
                  <a:prstClr val="black"/>
                </a:solidFill>
                <a:latin typeface="+mj-lt"/>
                <a:ea typeface="DejaVu Sans" pitchFamily="2"/>
                <a:cs typeface="Calibri" pitchFamily="34" charset="0"/>
              </a:rPr>
              <a:t>: Heidi Christensen</a:t>
            </a:r>
            <a:br>
              <a:rPr lang="en-CA" sz="2000" dirty="0">
                <a:solidFill>
                  <a:prstClr val="black"/>
                </a:solidFill>
                <a:latin typeface="+mj-lt"/>
                <a:ea typeface="DejaVu Sans" pitchFamily="2"/>
                <a:cs typeface="Calibri" pitchFamily="34" charset="0"/>
              </a:rPr>
            </a:br>
            <a:r>
              <a:rPr lang="en-CA" sz="2000" u="sng" dirty="0">
                <a:solidFill>
                  <a:prstClr val="black"/>
                </a:solidFill>
                <a:latin typeface="+mj-lt"/>
                <a:ea typeface="DejaVu Sans" pitchFamily="2"/>
                <a:cs typeface="Calibri" pitchFamily="34" charset="0"/>
              </a:rPr>
              <a:t>Secretary-Treasurer</a:t>
            </a:r>
            <a:r>
              <a:rPr lang="en-CA" sz="2000" dirty="0">
                <a:solidFill>
                  <a:prstClr val="black"/>
                </a:solidFill>
                <a:latin typeface="+mj-lt"/>
                <a:ea typeface="DejaVu Sans" pitchFamily="2"/>
                <a:cs typeface="Calibri" pitchFamily="34" charset="0"/>
              </a:rPr>
              <a:t>: Emily </a:t>
            </a:r>
            <a:r>
              <a:rPr lang="en-CA" sz="2000" dirty="0" err="1">
                <a:solidFill>
                  <a:prstClr val="black"/>
                </a:solidFill>
                <a:latin typeface="+mj-lt"/>
                <a:ea typeface="DejaVu Sans" pitchFamily="2"/>
                <a:cs typeface="Calibri" pitchFamily="34" charset="0"/>
              </a:rPr>
              <a:t>Prud'hommeaux</a:t>
            </a:r>
            <a:r>
              <a:rPr lang="en-CA" sz="2000" dirty="0">
                <a:solidFill>
                  <a:prstClr val="black"/>
                </a:solidFill>
                <a:latin typeface="+mj-lt"/>
                <a:ea typeface="DejaVu Sans" pitchFamily="2"/>
                <a:cs typeface="Calibri" pitchFamily="34" charset="0"/>
              </a:rPr>
              <a:t>	</a:t>
            </a:r>
            <a:br>
              <a:rPr lang="en-CA" sz="2000" dirty="0">
                <a:solidFill>
                  <a:prstClr val="black"/>
                </a:solidFill>
                <a:latin typeface="+mj-lt"/>
                <a:ea typeface="DejaVu Sans" pitchFamily="2"/>
                <a:cs typeface="Calibri" pitchFamily="34" charset="0"/>
              </a:rPr>
            </a:br>
            <a:r>
              <a:rPr lang="en-CA" sz="2000" u="sng" dirty="0">
                <a:solidFill>
                  <a:prstClr val="black"/>
                </a:solidFill>
                <a:latin typeface="+mj-lt"/>
                <a:ea typeface="DejaVu Sans" pitchFamily="2"/>
                <a:cs typeface="Calibri" pitchFamily="34" charset="0"/>
              </a:rPr>
              <a:t>Student </a:t>
            </a:r>
            <a:r>
              <a:rPr lang="en-CA" sz="2000" u="sng" dirty="0" err="1">
                <a:solidFill>
                  <a:prstClr val="black"/>
                </a:solidFill>
                <a:latin typeface="+mj-lt"/>
                <a:ea typeface="DejaVu Sans" pitchFamily="2"/>
                <a:cs typeface="Calibri" pitchFamily="34" charset="0"/>
              </a:rPr>
              <a:t>representativ</a:t>
            </a:r>
            <a:r>
              <a:rPr lang="en-CA" sz="2000" dirty="0">
                <a:solidFill>
                  <a:prstClr val="black"/>
                </a:solidFill>
                <a:latin typeface="+mj-lt"/>
                <a:ea typeface="DejaVu Sans" pitchFamily="2"/>
                <a:cs typeface="Calibri" pitchFamily="34" charset="0"/>
              </a:rPr>
              <a:t>: Stefania Raimondo</a:t>
            </a:r>
          </a:p>
          <a:p>
            <a:pPr marL="829452" lvl="1" indent="-414726">
              <a:buClr>
                <a:srgbClr val="1F497D"/>
              </a:buClr>
              <a:buSzPct val="120000"/>
              <a:buFont typeface="Arial" pitchFamily="34" charset="0"/>
              <a:buChar char="•"/>
            </a:pPr>
            <a:endParaRPr lang="en-CA" sz="2000" dirty="0">
              <a:solidFill>
                <a:prstClr val="black"/>
              </a:solidFill>
              <a:latin typeface="+mj-lt"/>
              <a:ea typeface="DejaVu Sans" pitchFamily="2"/>
              <a:cs typeface="Calibri" pitchFamily="34" charset="0"/>
            </a:endParaRPr>
          </a:p>
          <a:p>
            <a:pPr marL="372252"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rPr>
              <a:t>By the SIG’s suggestion, we’re taking this year ‘off’.</a:t>
            </a:r>
          </a:p>
        </p:txBody>
      </p:sp>
    </p:spTree>
    <p:extLst>
      <p:ext uri="{BB962C8B-B14F-4D97-AF65-F5344CB8AC3E}">
        <p14:creationId xmlns:p14="http://schemas.microsoft.com/office/powerpoint/2010/main" val="23099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71" y="314503"/>
            <a:ext cx="8425783" cy="1063251"/>
          </a:xfrm>
          <a:prstGeom prst="rect">
            <a:avLst/>
          </a:prstGeom>
          <a:noFill/>
          <a:ln>
            <a:noFill/>
          </a:ln>
        </p:spPr>
        <p:txBody>
          <a:bodyPr lIns="0" tIns="0" rIns="0" bIns="0" anchor="ctr"/>
          <a:lstStyle>
            <a:defPPr lvl="0">
              <a:buSzPct val="45000"/>
              <a:buFont typeface="StarSymbol"/>
              <a:buNone/>
              <a:defRPr/>
            </a:defPPr>
            <a:lvl1pPr lvl="0" algn="l" rtl="0" hangingPunct="0">
              <a:buSzPct val="45000"/>
              <a:buFont typeface="StarSymbol"/>
              <a:buChar char="●"/>
              <a:tabLst/>
              <a:defRPr lang="en-CA" sz="4700" b="1" i="0" u="none" strike="noStrike" kern="1200">
                <a:ln>
                  <a:noFill/>
                </a:ln>
                <a:solidFill>
                  <a:srgbClr val="0066CC"/>
                </a:solidFill>
                <a:latin typeface="Arial" pitchFamily="34"/>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sz="4263" dirty="0">
                <a:solidFill>
                  <a:srgbClr val="0084D1"/>
                </a:solidFill>
                <a:latin typeface="+mj-lt"/>
                <a:cs typeface="Segoe UI Light" pitchFamily="34" charset="0"/>
              </a:rPr>
              <a:t>SLPAT </a:t>
            </a:r>
            <a:r>
              <a:rPr sz="2177" dirty="0">
                <a:solidFill>
                  <a:srgbClr val="0084D1"/>
                </a:solidFill>
                <a:latin typeface="+mj-lt"/>
                <a:cs typeface="Segoe UI Light" pitchFamily="34" charset="0"/>
              </a:rPr>
              <a:t>(speech and language processing for assistive technologies)</a:t>
            </a:r>
            <a:endParaRPr lang="en-US" sz="2177" dirty="0">
              <a:latin typeface="+mj-lt"/>
              <a:cs typeface="Segoe UI Light" pitchFamily="34" charset="0"/>
            </a:endParaRPr>
          </a:p>
        </p:txBody>
      </p:sp>
      <p:sp>
        <p:nvSpPr>
          <p:cNvPr id="3" name="TextBox 2"/>
          <p:cNvSpPr txBox="1"/>
          <p:nvPr/>
        </p:nvSpPr>
        <p:spPr>
          <a:xfrm>
            <a:off x="457172" y="1534793"/>
            <a:ext cx="8295147" cy="3539430"/>
          </a:xfrm>
          <a:prstGeom prst="rect">
            <a:avLst/>
          </a:prstGeom>
          <a:noFill/>
        </p:spPr>
        <p:txBody>
          <a:bodyPr wrap="square" rtlCol="0">
            <a:spAutoFit/>
          </a:bodyPr>
          <a:lstStyle/>
          <a:p>
            <a:pPr>
              <a:buClr>
                <a:srgbClr val="1F497D"/>
              </a:buClr>
              <a:buSzPct val="120000"/>
            </a:pPr>
            <a:r>
              <a:rPr lang="en-CA" sz="2400" b="1" dirty="0">
                <a:solidFill>
                  <a:prstClr val="black"/>
                </a:solidFill>
                <a:ea typeface="DejaVu Sans" pitchFamily="2"/>
                <a:cs typeface="Calibri" pitchFamily="34" charset="0"/>
              </a:rPr>
              <a:t>Next year (2019)</a:t>
            </a:r>
          </a:p>
          <a:p>
            <a:pPr>
              <a:buClr>
                <a:srgbClr val="1F497D"/>
              </a:buClr>
              <a:buSzPct val="120000"/>
            </a:pPr>
            <a:endParaRPr lang="en-CA" sz="2000" dirty="0">
              <a:solidFill>
                <a:prstClr val="black"/>
              </a:solidFill>
              <a:ea typeface="DejaVu Sans" pitchFamily="2"/>
              <a:cs typeface="Calibri" pitchFamily="34" charset="0"/>
            </a:endParaRPr>
          </a:p>
          <a:p>
            <a:pPr marL="414726" indent="-414726">
              <a:buClr>
                <a:srgbClr val="1F497D"/>
              </a:buClr>
              <a:buSzPct val="120000"/>
              <a:buFont typeface="Arial" pitchFamily="34" charset="0"/>
              <a:buChar char="•"/>
            </a:pPr>
            <a:r>
              <a:rPr lang="en-CA" sz="2000" dirty="0">
                <a:solidFill>
                  <a:prstClr val="black"/>
                </a:solidFill>
                <a:ea typeface="DejaVu Sans" pitchFamily="2"/>
                <a:cs typeface="Calibri" pitchFamily="34" charset="0"/>
              </a:rPr>
              <a:t>We will be holding our workshop at the 57th Annual Meeting of the Association for Computational Linguistics (</a:t>
            </a:r>
            <a:r>
              <a:rPr lang="en-CA" sz="2000" b="1" dirty="0">
                <a:solidFill>
                  <a:prstClr val="black"/>
                </a:solidFill>
                <a:ea typeface="DejaVu Sans" pitchFamily="2"/>
                <a:cs typeface="Calibri" pitchFamily="34" charset="0"/>
              </a:rPr>
              <a:t>ACL</a:t>
            </a:r>
            <a:r>
              <a:rPr lang="en-CA" sz="2000" dirty="0">
                <a:solidFill>
                  <a:prstClr val="black"/>
                </a:solidFill>
                <a:ea typeface="DejaVu Sans" pitchFamily="2"/>
                <a:cs typeface="Calibri" pitchFamily="34" charset="0"/>
              </a:rPr>
              <a:t>) in </a:t>
            </a:r>
            <a:r>
              <a:rPr lang="en-CA" sz="2000" b="1" dirty="0">
                <a:solidFill>
                  <a:prstClr val="black"/>
                </a:solidFill>
                <a:ea typeface="DejaVu Sans" pitchFamily="2"/>
                <a:cs typeface="Calibri" pitchFamily="34" charset="0"/>
              </a:rPr>
              <a:t>Florence</a:t>
            </a:r>
            <a:r>
              <a:rPr lang="en-CA" sz="2000" dirty="0">
                <a:solidFill>
                  <a:prstClr val="black"/>
                </a:solidFill>
                <a:ea typeface="DejaVu Sans" pitchFamily="2"/>
                <a:cs typeface="Calibri" pitchFamily="34" charset="0"/>
              </a:rPr>
              <a:t>.</a:t>
            </a:r>
          </a:p>
          <a:p>
            <a:pPr marL="414726" indent="-414726">
              <a:buClr>
                <a:srgbClr val="1F497D"/>
              </a:buClr>
              <a:buSzPct val="120000"/>
              <a:buFont typeface="Arial" pitchFamily="34" charset="0"/>
              <a:buChar char="•"/>
            </a:pPr>
            <a:endParaRPr lang="en-CA" sz="2000" dirty="0">
              <a:solidFill>
                <a:prstClr val="black"/>
              </a:solidFill>
              <a:ea typeface="DejaVu Sans" pitchFamily="2"/>
              <a:cs typeface="Calibri" pitchFamily="34" charset="0"/>
            </a:endParaRPr>
          </a:p>
          <a:p>
            <a:pPr marL="414726" indent="-414726">
              <a:buClr>
                <a:srgbClr val="1F497D"/>
              </a:buClr>
              <a:buSzPct val="120000"/>
              <a:buFont typeface="Arial" pitchFamily="34" charset="0"/>
              <a:buChar char="•"/>
            </a:pPr>
            <a:r>
              <a:rPr lang="en-CA" sz="2000" dirty="0">
                <a:solidFill>
                  <a:prstClr val="black"/>
                </a:solidFill>
                <a:ea typeface="DejaVu Sans" pitchFamily="2"/>
                <a:cs typeface="Calibri" pitchFamily="34" charset="0"/>
              </a:rPr>
              <a:t>Since we will be co-located with </a:t>
            </a:r>
            <a:r>
              <a:rPr lang="en-CA" sz="2000" b="1" dirty="0" err="1">
                <a:solidFill>
                  <a:prstClr val="black"/>
                </a:solidFill>
                <a:ea typeface="DejaVu Sans" pitchFamily="2"/>
                <a:cs typeface="Calibri" pitchFamily="34" charset="0"/>
              </a:rPr>
              <a:t>BioNLP</a:t>
            </a:r>
            <a:r>
              <a:rPr lang="en-CA" sz="2000" dirty="0">
                <a:solidFill>
                  <a:prstClr val="black"/>
                </a:solidFill>
                <a:ea typeface="DejaVu Sans" pitchFamily="2"/>
                <a:cs typeface="Calibri" pitchFamily="34" charset="0"/>
              </a:rPr>
              <a:t> and </a:t>
            </a:r>
            <a:r>
              <a:rPr lang="en-CA" sz="2000" b="1" dirty="0" err="1">
                <a:solidFill>
                  <a:prstClr val="black"/>
                </a:solidFill>
                <a:ea typeface="DejaVu Sans" pitchFamily="2"/>
                <a:cs typeface="Calibri" pitchFamily="34" charset="0"/>
              </a:rPr>
              <a:t>CLPsych</a:t>
            </a:r>
            <a:r>
              <a:rPr lang="en-CA" sz="2000" dirty="0">
                <a:solidFill>
                  <a:prstClr val="black"/>
                </a:solidFill>
                <a:ea typeface="DejaVu Sans" pitchFamily="2"/>
                <a:cs typeface="Calibri" pitchFamily="34" charset="0"/>
              </a:rPr>
              <a:t>, we have had preliminary discussions as to how to foster collaboration across these health-related workshops.</a:t>
            </a:r>
          </a:p>
          <a:p>
            <a:pPr marL="414726" indent="-414726">
              <a:buClr>
                <a:srgbClr val="1F497D"/>
              </a:buClr>
              <a:buSzPct val="120000"/>
              <a:buFont typeface="Arial" pitchFamily="34" charset="0"/>
              <a:buChar char="•"/>
            </a:pPr>
            <a:endParaRPr lang="en-CA" sz="2000" dirty="0">
              <a:solidFill>
                <a:prstClr val="black"/>
              </a:solidFill>
              <a:ea typeface="DejaVu Sans" pitchFamily="2"/>
              <a:cs typeface="Calibri" pitchFamily="34" charset="0"/>
            </a:endParaRPr>
          </a:p>
          <a:p>
            <a:pPr marL="414726" indent="-414726">
              <a:buClr>
                <a:srgbClr val="1F497D"/>
              </a:buClr>
              <a:buSzPct val="120000"/>
              <a:buFont typeface="Arial" pitchFamily="34" charset="0"/>
              <a:buChar char="•"/>
            </a:pPr>
            <a:r>
              <a:rPr lang="en-CA" sz="2000" dirty="0">
                <a:solidFill>
                  <a:prstClr val="black"/>
                </a:solidFill>
                <a:ea typeface="DejaVu Sans" pitchFamily="2"/>
                <a:cs typeface="Calibri" pitchFamily="34" charset="0"/>
              </a:rPr>
              <a:t>We have been speaking with a </a:t>
            </a:r>
            <a:r>
              <a:rPr lang="en-CA" sz="2000" b="1" dirty="0">
                <a:solidFill>
                  <a:prstClr val="black"/>
                </a:solidFill>
                <a:ea typeface="DejaVu Sans" pitchFamily="2"/>
                <a:cs typeface="Calibri" pitchFamily="34" charset="0"/>
              </a:rPr>
              <a:t>Frontiers</a:t>
            </a:r>
            <a:r>
              <a:rPr lang="en-CA" sz="2000" dirty="0">
                <a:solidFill>
                  <a:prstClr val="black"/>
                </a:solidFill>
                <a:ea typeface="DejaVu Sans" pitchFamily="2"/>
                <a:cs typeface="Calibri" pitchFamily="34" charset="0"/>
              </a:rPr>
              <a:t> journal about another special issue.</a:t>
            </a:r>
          </a:p>
        </p:txBody>
      </p:sp>
    </p:spTree>
    <p:extLst>
      <p:ext uri="{BB962C8B-B14F-4D97-AF65-F5344CB8AC3E}">
        <p14:creationId xmlns:p14="http://schemas.microsoft.com/office/powerpoint/2010/main" val="56696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72" y="1534793"/>
            <a:ext cx="8295147" cy="4093428"/>
          </a:xfrm>
          <a:prstGeom prst="rect">
            <a:avLst/>
          </a:prstGeom>
          <a:noFill/>
        </p:spPr>
        <p:txBody>
          <a:bodyPr wrap="square" rtlCol="0">
            <a:spAutoFit/>
          </a:bodyPr>
          <a:lstStyle/>
          <a:p>
            <a:pPr marL="414726" indent="-414726">
              <a:buClr>
                <a:srgbClr val="1F497D"/>
              </a:buClr>
              <a:buSzPct val="120000"/>
              <a:buFont typeface="Arial" pitchFamily="34" charset="0"/>
              <a:buChar char="•"/>
            </a:pPr>
            <a:r>
              <a:rPr lang="en-US" sz="2400" dirty="0">
                <a:solidFill>
                  <a:prstClr val="black"/>
                </a:solidFill>
                <a:latin typeface="+mj-lt"/>
              </a:rPr>
              <a:t>Last</a:t>
            </a:r>
            <a:r>
              <a:rPr lang="en-US" sz="2400" dirty="0">
                <a:solidFill>
                  <a:prstClr val="black"/>
                </a:solidFill>
                <a:latin typeface="+mj-lt"/>
                <a:ea typeface="DejaVu Sans" pitchFamily="2"/>
                <a:cs typeface="Calibri" pitchFamily="34" charset="0"/>
              </a:rPr>
              <a:t> Speech Prosody meeting: 2018 at </a:t>
            </a:r>
            <a:r>
              <a:rPr lang="en-US" sz="2400" dirty="0">
                <a:latin typeface="+mj-lt"/>
              </a:rPr>
              <a:t>Adam Mickiewicz University, </a:t>
            </a:r>
            <a:r>
              <a:rPr lang="en-US" sz="2400" dirty="0" err="1">
                <a:latin typeface="+mj-lt"/>
              </a:rPr>
              <a:t>Poznań</a:t>
            </a:r>
            <a:r>
              <a:rPr lang="en-US" sz="2400" dirty="0">
                <a:latin typeface="+mj-lt"/>
              </a:rPr>
              <a:t>, Poland, June 13-16, </a:t>
            </a:r>
            <a:r>
              <a:rPr lang="en-US" sz="2400" dirty="0" smtClean="0">
                <a:latin typeface="+mj-lt"/>
              </a:rPr>
              <a:t>2018</a:t>
            </a:r>
          </a:p>
          <a:p>
            <a:pPr marL="800100" lvl="1" indent="-342900">
              <a:buClr>
                <a:srgbClr val="1F497D"/>
              </a:buClr>
              <a:buSzPct val="120000"/>
              <a:buFont typeface="Arial" panose="020B0604020202020204" pitchFamily="34" charset="0"/>
              <a:buChar char="•"/>
            </a:pPr>
            <a:r>
              <a:rPr lang="en-US" sz="2400" dirty="0" smtClean="0">
                <a:latin typeface="+mj-lt"/>
              </a:rPr>
              <a:t>No USB proceedings.  Online proceedings at ISCA archive</a:t>
            </a:r>
            <a:endParaRPr lang="en-US" sz="2400" dirty="0">
              <a:latin typeface="+mj-lt"/>
            </a:endParaRPr>
          </a:p>
          <a:p>
            <a:pPr>
              <a:buClr>
                <a:srgbClr val="1F497D"/>
              </a:buClr>
              <a:buSzPct val="120000"/>
            </a:pPr>
            <a:endParaRPr lang="en-US" sz="2400" dirty="0">
              <a:solidFill>
                <a:prstClr val="black"/>
              </a:solidFill>
              <a:latin typeface="+mj-lt"/>
            </a:endParaRPr>
          </a:p>
          <a:p>
            <a:pPr marL="414726" indent="-414726">
              <a:buClr>
                <a:srgbClr val="1F497D"/>
              </a:buClr>
              <a:buSzPct val="120000"/>
              <a:buFont typeface="Arial" pitchFamily="34" charset="0"/>
              <a:buChar char="•"/>
            </a:pPr>
            <a:r>
              <a:rPr lang="en-US" sz="2400" dirty="0" smtClean="0">
                <a:solidFill>
                  <a:prstClr val="black"/>
                </a:solidFill>
                <a:latin typeface="+mj-lt"/>
                <a:ea typeface="DejaVu Sans" pitchFamily="2"/>
                <a:cs typeface="Calibri" pitchFamily="34" charset="0"/>
              </a:rPr>
              <a:t>Three candidates for next Speech Prosody meeting (2020)</a:t>
            </a:r>
          </a:p>
          <a:p>
            <a:pPr marL="871926" lvl="1" indent="-414726">
              <a:buClr>
                <a:srgbClr val="1F497D"/>
              </a:buClr>
              <a:buSzPct val="120000"/>
              <a:buFont typeface="Arial" pitchFamily="34" charset="0"/>
              <a:buChar char="•"/>
            </a:pPr>
            <a:r>
              <a:rPr lang="en-US" sz="2000" dirty="0" smtClean="0">
                <a:solidFill>
                  <a:prstClr val="black"/>
                </a:solidFill>
                <a:latin typeface="+mj-lt"/>
                <a:ea typeface="DejaVu Sans" pitchFamily="2"/>
                <a:cs typeface="Calibri" pitchFamily="34" charset="0"/>
              </a:rPr>
              <a:t>Tokyo, Japan     </a:t>
            </a:r>
            <a:r>
              <a:rPr lang="en-US" sz="2000" dirty="0" err="1" smtClean="0">
                <a:solidFill>
                  <a:prstClr val="black"/>
                </a:solidFill>
                <a:latin typeface="+mj-lt"/>
                <a:ea typeface="DejaVu Sans" pitchFamily="2"/>
                <a:cs typeface="Calibri" pitchFamily="34" charset="0"/>
              </a:rPr>
              <a:t>Sonderborg</a:t>
            </a:r>
            <a:r>
              <a:rPr lang="en-US" sz="2000" dirty="0">
                <a:solidFill>
                  <a:prstClr val="black"/>
                </a:solidFill>
                <a:latin typeface="+mj-lt"/>
                <a:ea typeface="DejaVu Sans" pitchFamily="2"/>
                <a:cs typeface="Calibri" pitchFamily="34" charset="0"/>
              </a:rPr>
              <a:t>, Denmark    </a:t>
            </a:r>
            <a:r>
              <a:rPr lang="en-US" sz="2000" dirty="0" err="1">
                <a:solidFill>
                  <a:prstClr val="black"/>
                </a:solidFill>
                <a:latin typeface="+mj-lt"/>
                <a:ea typeface="DejaVu Sans" pitchFamily="2"/>
                <a:cs typeface="Calibri" pitchFamily="34" charset="0"/>
              </a:rPr>
              <a:t>Maceió</a:t>
            </a:r>
            <a:r>
              <a:rPr lang="en-US" sz="2000" dirty="0">
                <a:solidFill>
                  <a:prstClr val="black"/>
                </a:solidFill>
                <a:latin typeface="+mj-lt"/>
                <a:ea typeface="DejaVu Sans" pitchFamily="2"/>
                <a:cs typeface="Calibri" pitchFamily="34" charset="0"/>
              </a:rPr>
              <a:t>, Alagoas, Brazil</a:t>
            </a:r>
            <a:endParaRPr lang="en-US" sz="2000" dirty="0" smtClean="0">
              <a:solidFill>
                <a:prstClr val="black"/>
              </a:solidFill>
              <a:latin typeface="+mj-lt"/>
              <a:ea typeface="DejaVu Sans" pitchFamily="2"/>
              <a:cs typeface="Calibri" pitchFamily="34" charset="0"/>
            </a:endParaRPr>
          </a:p>
          <a:p>
            <a:pPr marL="414726" indent="-414726">
              <a:buClr>
                <a:srgbClr val="1F497D"/>
              </a:buClr>
              <a:buSzPct val="120000"/>
              <a:buFont typeface="Arial" pitchFamily="34" charset="0"/>
              <a:buChar char="•"/>
            </a:pPr>
            <a:endParaRPr lang="en-US" sz="2400" dirty="0" smtClean="0">
              <a:solidFill>
                <a:prstClr val="black"/>
              </a:solidFill>
              <a:latin typeface="+mj-lt"/>
              <a:ea typeface="DejaVu Sans" pitchFamily="2"/>
              <a:cs typeface="Calibri" pitchFamily="34" charset="0"/>
            </a:endParaRPr>
          </a:p>
          <a:p>
            <a:pPr marL="414726" indent="-414726">
              <a:buClr>
                <a:srgbClr val="1F497D"/>
              </a:buClr>
              <a:buSzPct val="120000"/>
              <a:buFont typeface="Arial" pitchFamily="34" charset="0"/>
              <a:buChar char="•"/>
            </a:pPr>
            <a:r>
              <a:rPr lang="en-US" sz="2400" dirty="0" smtClean="0">
                <a:solidFill>
                  <a:prstClr val="black"/>
                </a:solidFill>
                <a:latin typeface="+mj-lt"/>
                <a:ea typeface="DejaVu Sans" pitchFamily="2"/>
                <a:cs typeface="Calibri" pitchFamily="34" charset="0"/>
              </a:rPr>
              <a:t>Currently </a:t>
            </a:r>
            <a:r>
              <a:rPr lang="en-US" sz="2400" dirty="0">
                <a:solidFill>
                  <a:prstClr val="black"/>
                </a:solidFill>
                <a:latin typeface="+mj-lt"/>
                <a:ea typeface="DejaVu Sans" pitchFamily="2"/>
                <a:cs typeface="Calibri" pitchFamily="34" charset="0"/>
              </a:rPr>
              <a:t>1082 registered members, listed at </a:t>
            </a:r>
            <a:r>
              <a:rPr lang="en-US" sz="2400" dirty="0">
                <a:solidFill>
                  <a:prstClr val="black"/>
                </a:solidFill>
                <a:latin typeface="+mj-lt"/>
                <a:ea typeface="DejaVu Sans" pitchFamily="2"/>
                <a:cs typeface="Calibri" pitchFamily="34" charset="0"/>
                <a:hlinkClick r:id="rId3"/>
              </a:rPr>
              <a:t>http://sprosig.org/members</a:t>
            </a:r>
            <a:endParaRPr lang="en-US" sz="2400" dirty="0">
              <a:solidFill>
                <a:prstClr val="black"/>
              </a:solidFill>
              <a:latin typeface="+mj-lt"/>
              <a:ea typeface="DejaVu Sans" pitchFamily="2"/>
              <a:cs typeface="Calibri" pitchFamily="34" charset="0"/>
            </a:endParaRPr>
          </a:p>
          <a:p>
            <a:pPr marL="414726" indent="-414726">
              <a:buClr>
                <a:srgbClr val="1F497D"/>
              </a:buClr>
              <a:buSzPct val="120000"/>
              <a:buFont typeface="Arial" pitchFamily="34" charset="0"/>
              <a:buChar char="•"/>
            </a:pPr>
            <a:endParaRPr lang="en-US" sz="2400" dirty="0">
              <a:solidFill>
                <a:prstClr val="black"/>
              </a:solidFill>
              <a:latin typeface="+mj-lt"/>
              <a:ea typeface="DejaVu Sans" pitchFamily="2"/>
              <a:cs typeface="Calibri" pitchFamily="34" charset="0"/>
            </a:endParaRPr>
          </a:p>
          <a:p>
            <a:pPr marL="414726" indent="-414726">
              <a:buClr>
                <a:srgbClr val="1F497D"/>
              </a:buClr>
              <a:buSzPct val="120000"/>
              <a:buFont typeface="Arial" pitchFamily="34" charset="0"/>
              <a:buChar char="•"/>
            </a:pPr>
            <a:r>
              <a:rPr lang="en-US" sz="2400" dirty="0">
                <a:solidFill>
                  <a:prstClr val="black"/>
                </a:solidFill>
                <a:latin typeface="+mj-lt"/>
                <a:ea typeface="DejaVu Sans" pitchFamily="2"/>
                <a:cs typeface="Calibri" pitchFamily="34" charset="0"/>
              </a:rPr>
              <a:t>Constitution available on line at </a:t>
            </a:r>
            <a:r>
              <a:rPr lang="en-US" sz="2400" dirty="0">
                <a:solidFill>
                  <a:prstClr val="black"/>
                </a:solidFill>
                <a:latin typeface="+mj-lt"/>
                <a:ea typeface="DejaVu Sans" pitchFamily="2"/>
                <a:cs typeface="Calibri" pitchFamily="34" charset="0"/>
                <a:hlinkClick r:id="rId4"/>
              </a:rPr>
              <a:t>http://sprosig.org</a:t>
            </a:r>
            <a:endParaRPr lang="en-US" sz="2400" dirty="0">
              <a:solidFill>
                <a:prstClr val="black"/>
              </a:solidFill>
              <a:latin typeface="+mj-lt"/>
              <a:ea typeface="DejaVu Sans" pitchFamily="2"/>
              <a:cs typeface="Calibri" pitchFamily="34" charset="0"/>
            </a:endParaRPr>
          </a:p>
        </p:txBody>
      </p:sp>
      <p:sp>
        <p:nvSpPr>
          <p:cNvPr id="5" name="Title 1"/>
          <p:cNvSpPr txBox="1">
            <a:spLocks/>
          </p:cNvSpPr>
          <p:nvPr/>
        </p:nvSpPr>
        <p:spPr>
          <a:xfrm>
            <a:off x="2621251" y="284023"/>
            <a:ext cx="6299229" cy="996137"/>
          </a:xfrm>
          <a:prstGeom prst="rect">
            <a:avLst/>
          </a:prstGeom>
          <a:noFill/>
          <a:ln>
            <a:noFill/>
          </a:ln>
        </p:spPr>
        <p:txBody>
          <a:bodyPr lIns="0" tIns="0" rIns="0" bIns="0" anchor="ctr"/>
          <a:lstStyle>
            <a:defPPr lvl="0">
              <a:buSzPct val="45000"/>
              <a:buFont typeface="StarSymbol"/>
              <a:buNone/>
              <a:defRPr/>
            </a:defPPr>
            <a:lvl1pPr lvl="0" algn="l" rtl="0" hangingPunct="0">
              <a:buSzPct val="45000"/>
              <a:buFont typeface="StarSymbol"/>
              <a:buChar char="●"/>
              <a:tabLst/>
              <a:defRPr lang="en-CA" sz="4700" b="1" i="0" u="none" strike="noStrike" kern="1200">
                <a:ln>
                  <a:noFill/>
                </a:ln>
                <a:solidFill>
                  <a:srgbClr val="0066CC"/>
                </a:solidFill>
                <a:latin typeface="Arial" pitchFamily="34"/>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sz="2800" dirty="0">
                <a:solidFill>
                  <a:srgbClr val="0084D1"/>
                </a:solidFill>
                <a:latin typeface="+mj-lt"/>
                <a:cs typeface="Segoe UI Light" pitchFamily="34" charset="0"/>
              </a:rPr>
              <a:t>Speech Prosody Special Interest Group</a:t>
            </a:r>
            <a:endParaRPr lang="en-US" sz="2800" dirty="0">
              <a:latin typeface="+mj-lt"/>
              <a:cs typeface="Segoe UI Light"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13" y="318452"/>
            <a:ext cx="1913190" cy="728028"/>
          </a:xfrm>
          <a:prstGeom prst="rect">
            <a:avLst/>
          </a:prstGeom>
        </p:spPr>
      </p:pic>
    </p:spTree>
    <p:extLst>
      <p:ext uri="{BB962C8B-B14F-4D97-AF65-F5344CB8AC3E}">
        <p14:creationId xmlns:p14="http://schemas.microsoft.com/office/powerpoint/2010/main" val="170517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0692" y="1241402"/>
            <a:ext cx="8463308" cy="5324535"/>
          </a:xfrm>
          <a:prstGeom prst="rect">
            <a:avLst/>
          </a:prstGeom>
          <a:noFill/>
        </p:spPr>
        <p:txBody>
          <a:bodyPr wrap="square" rtlCol="0">
            <a:spAutoFit/>
          </a:bodyPr>
          <a:lstStyle/>
          <a:p>
            <a:pPr marL="414726" indent="-414726">
              <a:buClr>
                <a:srgbClr val="1F497D"/>
              </a:buClr>
              <a:buSzPct val="120000"/>
              <a:buFont typeface="Arial" pitchFamily="34" charset="0"/>
              <a:buChar char="•"/>
            </a:pPr>
            <a:r>
              <a:rPr lang="en-CA" sz="2000" dirty="0">
                <a:solidFill>
                  <a:prstClr val="black"/>
                </a:solidFill>
                <a:latin typeface="+mj-lt"/>
              </a:rPr>
              <a:t>Officer elections held biennially.  Next </a:t>
            </a:r>
            <a:r>
              <a:rPr lang="en-CA" sz="2000" dirty="0" smtClean="0">
                <a:solidFill>
                  <a:prstClr val="black"/>
                </a:solidFill>
                <a:latin typeface="+mj-lt"/>
              </a:rPr>
              <a:t>term: from October 2018.</a:t>
            </a:r>
          </a:p>
          <a:p>
            <a:pPr>
              <a:buClr>
                <a:srgbClr val="1F497D"/>
              </a:buClr>
              <a:buSzPct val="120000"/>
            </a:pPr>
            <a:endParaRPr lang="en-CA" sz="2000" dirty="0">
              <a:solidFill>
                <a:prstClr val="black"/>
              </a:solidFill>
              <a:latin typeface="+mj-lt"/>
            </a:endParaRPr>
          </a:p>
          <a:p>
            <a:pPr marL="414726" indent="-414726">
              <a:buClr>
                <a:srgbClr val="1F497D"/>
              </a:buClr>
              <a:buSzPct val="120000"/>
              <a:buFont typeface="Arial" pitchFamily="34" charset="0"/>
              <a:buChar char="•"/>
            </a:pPr>
            <a:r>
              <a:rPr lang="en-CA" sz="2000" dirty="0">
                <a:solidFill>
                  <a:prstClr val="black"/>
                </a:solidFill>
                <a:latin typeface="+mj-lt"/>
              </a:rPr>
              <a:t>Officers are permitted to hold office for up to four terms (8 years).  </a:t>
            </a:r>
            <a:r>
              <a:rPr lang="en-CA" sz="2000" dirty="0" smtClean="0">
                <a:solidFill>
                  <a:prstClr val="black"/>
                </a:solidFill>
                <a:latin typeface="+mj-lt"/>
              </a:rPr>
              <a:t>Current officers must </a:t>
            </a:r>
            <a:r>
              <a:rPr lang="en-CA" sz="2000" dirty="0">
                <a:solidFill>
                  <a:prstClr val="black"/>
                </a:solidFill>
                <a:latin typeface="+mj-lt"/>
              </a:rPr>
              <a:t>be replaced in 2018</a:t>
            </a:r>
            <a:r>
              <a:rPr lang="en-CA" sz="2000" dirty="0" smtClean="0">
                <a:solidFill>
                  <a:prstClr val="black"/>
                </a:solidFill>
                <a:latin typeface="+mj-lt"/>
              </a:rPr>
              <a:t>.</a:t>
            </a:r>
          </a:p>
          <a:p>
            <a:pPr marL="871926" lvl="1" indent="-414726">
              <a:buClr>
                <a:srgbClr val="1F497D"/>
              </a:buClr>
              <a:buSzPct val="120000"/>
              <a:buFont typeface="Arial" pitchFamily="34" charset="0"/>
              <a:buChar char="•"/>
            </a:pPr>
            <a:r>
              <a:rPr lang="en-CA" sz="2000" dirty="0" smtClean="0">
                <a:solidFill>
                  <a:prstClr val="black"/>
                </a:solidFill>
                <a:latin typeface="+mj-lt"/>
              </a:rPr>
              <a:t>Election of new officers is on the way as of July 11.  </a:t>
            </a:r>
            <a:endParaRPr lang="en-CA" sz="2000" dirty="0">
              <a:solidFill>
                <a:prstClr val="black"/>
              </a:solidFill>
              <a:latin typeface="+mj-lt"/>
            </a:endParaRPr>
          </a:p>
          <a:p>
            <a:pPr>
              <a:buClr>
                <a:srgbClr val="1F497D"/>
              </a:buClr>
              <a:buSzPct val="120000"/>
            </a:pPr>
            <a:endParaRPr lang="en-CA" sz="2000" dirty="0">
              <a:solidFill>
                <a:prstClr val="black"/>
              </a:solidFill>
              <a:latin typeface="+mj-lt"/>
            </a:endParaRPr>
          </a:p>
          <a:p>
            <a:pPr marL="372252"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rPr>
              <a:t>Current </a:t>
            </a:r>
            <a:r>
              <a:rPr lang="en-CA" sz="2000" dirty="0" smtClean="0">
                <a:solidFill>
                  <a:prstClr val="black"/>
                </a:solidFill>
                <a:latin typeface="+mj-lt"/>
                <a:ea typeface="DejaVu Sans" pitchFamily="2"/>
                <a:cs typeface="Calibri" pitchFamily="34" charset="0"/>
              </a:rPr>
              <a:t>officers (Until September 2018):</a:t>
            </a:r>
            <a:endParaRPr lang="en-CA" sz="2000" dirty="0">
              <a:solidFill>
                <a:prstClr val="black"/>
              </a:solidFill>
              <a:latin typeface="+mj-lt"/>
              <a:ea typeface="DejaVu Sans" pitchFamily="2"/>
              <a:cs typeface="Calibri" pitchFamily="34" charset="0"/>
            </a:endParaRPr>
          </a:p>
          <a:p>
            <a:pPr marL="829452" lvl="1" indent="-414726">
              <a:buClr>
                <a:srgbClr val="1F497D"/>
              </a:buClr>
              <a:buSzPct val="120000"/>
              <a:buFont typeface="Arial" pitchFamily="34" charset="0"/>
              <a:buChar char="•"/>
            </a:pPr>
            <a:r>
              <a:rPr lang="en-CA" sz="2000" u="sng" dirty="0">
                <a:solidFill>
                  <a:prstClr val="black"/>
                </a:solidFill>
                <a:latin typeface="+mj-lt"/>
                <a:ea typeface="DejaVu Sans" pitchFamily="2"/>
                <a:cs typeface="Calibri" pitchFamily="34" charset="0"/>
              </a:rPr>
              <a:t>President</a:t>
            </a:r>
            <a:r>
              <a:rPr lang="en-CA" sz="2000" dirty="0">
                <a:solidFill>
                  <a:prstClr val="black"/>
                </a:solidFill>
                <a:latin typeface="+mj-lt"/>
                <a:ea typeface="DejaVu Sans" pitchFamily="2"/>
                <a:cs typeface="Calibri" pitchFamily="34" charset="0"/>
              </a:rPr>
              <a:t>: </a:t>
            </a:r>
            <a:r>
              <a:rPr lang="en-CA" sz="2000" dirty="0" err="1">
                <a:solidFill>
                  <a:prstClr val="black"/>
                </a:solidFill>
                <a:latin typeface="+mj-lt"/>
                <a:ea typeface="DejaVu Sans" pitchFamily="2"/>
                <a:cs typeface="Calibri" pitchFamily="34" charset="0"/>
              </a:rPr>
              <a:t>Keikichi</a:t>
            </a:r>
            <a:r>
              <a:rPr lang="en-CA" sz="2000" dirty="0">
                <a:solidFill>
                  <a:prstClr val="black"/>
                </a:solidFill>
                <a:latin typeface="+mj-lt"/>
                <a:ea typeface="DejaVu Sans" pitchFamily="2"/>
                <a:cs typeface="Calibri" pitchFamily="34" charset="0"/>
              </a:rPr>
              <a:t> Hirose</a:t>
            </a:r>
          </a:p>
          <a:p>
            <a:pPr marL="829452" lvl="1" indent="-414726">
              <a:buClr>
                <a:srgbClr val="1F497D"/>
              </a:buClr>
              <a:buSzPct val="120000"/>
              <a:buFont typeface="Arial" pitchFamily="34" charset="0"/>
              <a:buChar char="•"/>
            </a:pPr>
            <a:r>
              <a:rPr lang="en-CA" sz="2000" u="sng" dirty="0">
                <a:solidFill>
                  <a:prstClr val="black"/>
                </a:solidFill>
                <a:latin typeface="+mj-lt"/>
                <a:ea typeface="DejaVu Sans" pitchFamily="2"/>
                <a:cs typeface="Calibri" pitchFamily="34" charset="0"/>
              </a:rPr>
              <a:t>Liaison</a:t>
            </a:r>
            <a:r>
              <a:rPr lang="en-CA" sz="2000" dirty="0">
                <a:solidFill>
                  <a:prstClr val="black"/>
                </a:solidFill>
                <a:latin typeface="+mj-lt"/>
                <a:ea typeface="DejaVu Sans" pitchFamily="2"/>
                <a:cs typeface="Calibri" pitchFamily="34" charset="0"/>
              </a:rPr>
              <a:t>: Yi Xu</a:t>
            </a:r>
          </a:p>
          <a:p>
            <a:pPr marL="829452" lvl="1" indent="-414726">
              <a:buClr>
                <a:srgbClr val="1F497D"/>
              </a:buClr>
              <a:buSzPct val="120000"/>
              <a:buFont typeface="Arial" pitchFamily="34" charset="0"/>
              <a:buChar char="•"/>
            </a:pPr>
            <a:r>
              <a:rPr lang="en-CA" sz="2000" u="sng" dirty="0">
                <a:solidFill>
                  <a:prstClr val="black"/>
                </a:solidFill>
                <a:latin typeface="+mj-lt"/>
                <a:ea typeface="DejaVu Sans" pitchFamily="2"/>
                <a:cs typeface="Calibri" pitchFamily="34" charset="0"/>
              </a:rPr>
              <a:t>Secretary</a:t>
            </a:r>
            <a:r>
              <a:rPr lang="en-CA" sz="2000" dirty="0">
                <a:solidFill>
                  <a:prstClr val="black"/>
                </a:solidFill>
                <a:latin typeface="+mj-lt"/>
                <a:ea typeface="DejaVu Sans" pitchFamily="2"/>
                <a:cs typeface="Calibri" pitchFamily="34" charset="0"/>
              </a:rPr>
              <a:t>: Mark Hasegawa-Johnson</a:t>
            </a:r>
          </a:p>
          <a:p>
            <a:pPr marL="829452" lvl="1" indent="-414726">
              <a:buClr>
                <a:srgbClr val="1F497D"/>
              </a:buClr>
              <a:buSzPct val="120000"/>
              <a:buFont typeface="Arial" pitchFamily="34" charset="0"/>
              <a:buChar char="•"/>
            </a:pPr>
            <a:r>
              <a:rPr lang="en-CA" sz="2000" u="sng" dirty="0">
                <a:solidFill>
                  <a:prstClr val="black"/>
                </a:solidFill>
                <a:latin typeface="+mj-lt"/>
                <a:ea typeface="DejaVu Sans" pitchFamily="2"/>
                <a:cs typeface="Calibri" pitchFamily="34" charset="0"/>
              </a:rPr>
              <a:t>Treasurer/New Conferences:</a:t>
            </a:r>
            <a:r>
              <a:rPr lang="en-CA" sz="2000" dirty="0">
                <a:solidFill>
                  <a:prstClr val="black"/>
                </a:solidFill>
                <a:latin typeface="+mj-lt"/>
                <a:ea typeface="DejaVu Sans" pitchFamily="2"/>
                <a:cs typeface="Calibri" pitchFamily="34" charset="0"/>
              </a:rPr>
              <a:t> Hansjoerg Mixdorff</a:t>
            </a:r>
          </a:p>
          <a:p>
            <a:pPr marL="829452" lvl="1" indent="-414726">
              <a:buClr>
                <a:srgbClr val="1F497D"/>
              </a:buClr>
              <a:buSzPct val="120000"/>
              <a:buFont typeface="Arial" pitchFamily="34" charset="0"/>
              <a:buChar char="•"/>
            </a:pPr>
            <a:endParaRPr lang="en-CA" sz="2000" dirty="0">
              <a:solidFill>
                <a:prstClr val="black"/>
              </a:solidFill>
              <a:latin typeface="+mj-lt"/>
              <a:ea typeface="DejaVu Sans" pitchFamily="2"/>
              <a:cs typeface="Calibri" pitchFamily="34" charset="0"/>
            </a:endParaRPr>
          </a:p>
          <a:p>
            <a:pPr marL="372252"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rPr>
              <a:t>Officers report to a Permanent Advisory Committee, including </a:t>
            </a:r>
          </a:p>
          <a:p>
            <a:pPr marL="829452" lvl="1"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rPr>
              <a:t>Permanent members: Hirst, Bel, Campbell, Fujisaki</a:t>
            </a:r>
          </a:p>
          <a:p>
            <a:pPr marL="829452" lvl="1"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rPr>
              <a:t>Current officers: Hirose, Xu, Hasegawa-Johnson, Mixdorff</a:t>
            </a:r>
          </a:p>
          <a:p>
            <a:pPr marL="829452" lvl="1" indent="-414726">
              <a:buClr>
                <a:srgbClr val="1F497D"/>
              </a:buClr>
              <a:buSzPct val="120000"/>
              <a:buFont typeface="Arial" pitchFamily="34" charset="0"/>
              <a:buChar char="•"/>
            </a:pPr>
            <a:r>
              <a:rPr lang="en-CA" sz="2000" dirty="0">
                <a:solidFill>
                  <a:prstClr val="black"/>
                </a:solidFill>
                <a:latin typeface="+mj-lt"/>
                <a:ea typeface="DejaVu Sans" pitchFamily="2"/>
                <a:cs typeface="Calibri" pitchFamily="34" charset="0"/>
              </a:rPr>
              <a:t>Speech Prosody organizers, for 10 years following date of the conference.</a:t>
            </a:r>
          </a:p>
        </p:txBody>
      </p:sp>
      <p:sp>
        <p:nvSpPr>
          <p:cNvPr id="5" name="Title 1"/>
          <p:cNvSpPr txBox="1">
            <a:spLocks/>
          </p:cNvSpPr>
          <p:nvPr/>
        </p:nvSpPr>
        <p:spPr>
          <a:xfrm>
            <a:off x="2621251" y="284023"/>
            <a:ext cx="6299229" cy="996137"/>
          </a:xfrm>
          <a:prstGeom prst="rect">
            <a:avLst/>
          </a:prstGeom>
          <a:noFill/>
          <a:ln>
            <a:noFill/>
          </a:ln>
        </p:spPr>
        <p:txBody>
          <a:bodyPr lIns="0" tIns="0" rIns="0" bIns="0" anchor="ctr"/>
          <a:lstStyle>
            <a:defPPr lvl="0">
              <a:buSzPct val="45000"/>
              <a:buFont typeface="StarSymbol"/>
              <a:buNone/>
              <a:defRPr/>
            </a:defPPr>
            <a:lvl1pPr lvl="0" algn="l" rtl="0" hangingPunct="0">
              <a:buSzPct val="45000"/>
              <a:buFont typeface="StarSymbol"/>
              <a:buChar char="●"/>
              <a:tabLst/>
              <a:defRPr lang="en-CA" sz="4700" b="1" i="0" u="none" strike="noStrike" kern="1200">
                <a:ln>
                  <a:noFill/>
                </a:ln>
                <a:solidFill>
                  <a:srgbClr val="0066CC"/>
                </a:solidFill>
                <a:latin typeface="Arial" pitchFamily="34"/>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sz="2800" dirty="0">
                <a:solidFill>
                  <a:srgbClr val="0084D1"/>
                </a:solidFill>
                <a:latin typeface="+mj-lt"/>
                <a:cs typeface="Segoe UI Light" pitchFamily="34" charset="0"/>
              </a:rPr>
              <a:t>Speech Prosody Special Interest Group</a:t>
            </a:r>
            <a:endParaRPr lang="en-US" sz="2800" dirty="0">
              <a:latin typeface="+mj-lt"/>
              <a:cs typeface="Segoe UI Ligh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13" y="318452"/>
            <a:ext cx="1913190" cy="728028"/>
          </a:xfrm>
          <a:prstGeom prst="rect">
            <a:avLst/>
          </a:prstGeom>
        </p:spPr>
      </p:pic>
    </p:spTree>
    <p:extLst>
      <p:ext uri="{BB962C8B-B14F-4D97-AF65-F5344CB8AC3E}">
        <p14:creationId xmlns:p14="http://schemas.microsoft.com/office/powerpoint/2010/main" val="179871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re 1"/>
          <p:cNvSpPr txBox="1">
            <a:spLocks noGrp="1"/>
          </p:cNvSpPr>
          <p:nvPr>
            <p:ph type="title"/>
          </p:nvPr>
        </p:nvSpPr>
        <p:spPr>
          <a:xfrm>
            <a:off x="457200" y="8812"/>
            <a:ext cx="8229600" cy="1143001"/>
          </a:xfrm>
          <a:prstGeom prst="rect">
            <a:avLst/>
          </a:prstGeom>
        </p:spPr>
        <p:txBody>
          <a:bodyPr/>
          <a:lstStyle>
            <a:lvl1pPr>
              <a:defRPr sz="5400">
                <a:solidFill>
                  <a:srgbClr val="0084D1"/>
                </a:solidFill>
              </a:defRPr>
            </a:lvl1pPr>
          </a:lstStyle>
          <a:p>
            <a:r>
              <a:rPr dirty="0"/>
              <a:t>My SIG outcomes</a:t>
            </a:r>
            <a:r>
              <a:rPr lang="en-US" altLang="ja-JP" dirty="0"/>
              <a:t> - 1</a:t>
            </a:r>
            <a:endParaRPr dirty="0"/>
          </a:p>
        </p:txBody>
      </p:sp>
      <p:sp>
        <p:nvSpPr>
          <p:cNvPr id="178" name="Espace réservé du contenu 2"/>
          <p:cNvSpPr txBox="1">
            <a:spLocks noGrp="1"/>
          </p:cNvSpPr>
          <p:nvPr>
            <p:ph type="body" idx="1"/>
          </p:nvPr>
        </p:nvSpPr>
        <p:spPr>
          <a:xfrm>
            <a:off x="489098" y="1047307"/>
            <a:ext cx="8229601" cy="4525963"/>
          </a:xfrm>
          <a:prstGeom prst="rect">
            <a:avLst/>
          </a:prstGeom>
        </p:spPr>
        <p:txBody>
          <a:bodyPr/>
          <a:lstStyle/>
          <a:p>
            <a:pPr>
              <a:spcBef>
                <a:spcPts val="0"/>
              </a:spcBef>
              <a:defRPr sz="2400"/>
            </a:pPr>
            <a:r>
              <a:rPr lang="en-GB" altLang="ja-JP" dirty="0"/>
              <a:t>SSW10 in 2019 </a:t>
            </a:r>
          </a:p>
          <a:p>
            <a:pPr marL="800100" lvl="1" indent="-342900">
              <a:spcBef>
                <a:spcPts val="0"/>
              </a:spcBef>
              <a:buChar char="•"/>
              <a:defRPr sz="2400"/>
            </a:pPr>
            <a:r>
              <a:rPr lang="en-GB" altLang="ja-JP" dirty="0"/>
              <a:t>86 votes to choose location    </a:t>
            </a:r>
          </a:p>
          <a:p>
            <a:pPr marL="800100" lvl="1" indent="-342900">
              <a:spcBef>
                <a:spcPts val="0"/>
              </a:spcBef>
              <a:buChar char="•"/>
              <a:defRPr sz="2400"/>
            </a:pPr>
            <a:r>
              <a:rPr lang="en-GB" altLang="ja-JP" dirty="0"/>
              <a:t>SSW10 will be held in Vienna</a:t>
            </a:r>
          </a:p>
          <a:p>
            <a:pPr marL="1235529" lvl="2" indent="-342900">
              <a:spcBef>
                <a:spcPts val="0"/>
              </a:spcBef>
              <a:defRPr sz="2400"/>
            </a:pPr>
            <a:r>
              <a:rPr lang="en-GB" altLang="ja-JP" dirty="0"/>
              <a:t>Chairman: </a:t>
            </a:r>
            <a:r>
              <a:rPr lang="en-GB" altLang="ja-JP" dirty="0" err="1"/>
              <a:t>Dr.</a:t>
            </a:r>
            <a:r>
              <a:rPr lang="en-GB" altLang="ja-JP" dirty="0"/>
              <a:t> </a:t>
            </a:r>
            <a:r>
              <a:rPr lang="en-GB" altLang="ja-JP" dirty="0" err="1"/>
              <a:t>Michale</a:t>
            </a:r>
            <a:r>
              <a:rPr lang="en-GB" altLang="ja-JP" dirty="0"/>
              <a:t> </a:t>
            </a:r>
            <a:r>
              <a:rPr lang="en-GB" altLang="ja-JP" dirty="0" err="1"/>
              <a:t>Pucher</a:t>
            </a:r>
            <a:r>
              <a:rPr lang="en-GB" altLang="ja-JP" dirty="0"/>
              <a:t> (Academy of Science) </a:t>
            </a:r>
          </a:p>
          <a:p>
            <a:pPr marL="1235529" lvl="2" indent="-342900">
              <a:spcBef>
                <a:spcPts val="0"/>
              </a:spcBef>
              <a:defRPr sz="2400"/>
            </a:pPr>
            <a:r>
              <a:rPr lang="en-GB" altLang="ja-JP" dirty="0"/>
              <a:t>20-22 September, 2019</a:t>
            </a:r>
          </a:p>
          <a:p>
            <a:pPr marL="1235529" lvl="2" indent="-342900">
              <a:spcBef>
                <a:spcPts val="0"/>
              </a:spcBef>
              <a:defRPr sz="2400"/>
            </a:pPr>
            <a:r>
              <a:rPr lang="en-GB" altLang="ja-JP" dirty="0"/>
              <a:t>Location:  Austrian museum of folk life </a:t>
            </a:r>
          </a:p>
          <a:p>
            <a:pPr marL="800100" lvl="1" indent="-342900">
              <a:spcBef>
                <a:spcPts val="0"/>
              </a:spcBef>
              <a:buChar char="•"/>
              <a:defRPr sz="2400"/>
            </a:pPr>
            <a:endParaRPr lang="en-GB" altLang="ja-JP" dirty="0"/>
          </a:p>
        </p:txBody>
      </p:sp>
      <p:pic>
        <p:nvPicPr>
          <p:cNvPr id="2" name="図 1">
            <a:extLst>
              <a:ext uri="{FF2B5EF4-FFF2-40B4-BE49-F238E27FC236}">
                <a16:creationId xmlns:a16="http://schemas.microsoft.com/office/drawing/2014/main" xmlns="" id="{8943F026-B06B-3E49-A2E2-901865C158F2}"/>
              </a:ext>
            </a:extLst>
          </p:cNvPr>
          <p:cNvPicPr>
            <a:picLocks noChangeAspect="1"/>
          </p:cNvPicPr>
          <p:nvPr/>
        </p:nvPicPr>
        <p:blipFill>
          <a:blip r:embed="rId2"/>
          <a:stretch>
            <a:fillRect/>
          </a:stretch>
        </p:blipFill>
        <p:spPr>
          <a:xfrm>
            <a:off x="762000" y="3310288"/>
            <a:ext cx="7620000" cy="3378200"/>
          </a:xfrm>
          <a:prstGeom prst="rect">
            <a:avLst/>
          </a:prstGeom>
        </p:spPr>
      </p:pic>
    </p:spTree>
    <p:extLst>
      <p:ext uri="{BB962C8B-B14F-4D97-AF65-F5344CB8AC3E}">
        <p14:creationId xmlns:p14="http://schemas.microsoft.com/office/powerpoint/2010/main" val="264943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re 1"/>
          <p:cNvSpPr txBox="1">
            <a:spLocks noGrp="1"/>
          </p:cNvSpPr>
          <p:nvPr>
            <p:ph type="title"/>
          </p:nvPr>
        </p:nvSpPr>
        <p:spPr>
          <a:xfrm>
            <a:off x="457200" y="8812"/>
            <a:ext cx="8229600" cy="1143001"/>
          </a:xfrm>
          <a:prstGeom prst="rect">
            <a:avLst/>
          </a:prstGeom>
        </p:spPr>
        <p:txBody>
          <a:bodyPr/>
          <a:lstStyle>
            <a:lvl1pPr>
              <a:defRPr sz="5400">
                <a:solidFill>
                  <a:srgbClr val="0084D1"/>
                </a:solidFill>
              </a:defRPr>
            </a:lvl1pPr>
          </a:lstStyle>
          <a:p>
            <a:r>
              <a:rPr dirty="0"/>
              <a:t>My SIG outcomes</a:t>
            </a:r>
            <a:r>
              <a:rPr lang="en-US" altLang="ja-JP" dirty="0"/>
              <a:t> - 2</a:t>
            </a:r>
            <a:endParaRPr dirty="0"/>
          </a:p>
        </p:txBody>
      </p:sp>
      <p:sp>
        <p:nvSpPr>
          <p:cNvPr id="178" name="Espace réservé du contenu 2"/>
          <p:cNvSpPr txBox="1">
            <a:spLocks noGrp="1"/>
          </p:cNvSpPr>
          <p:nvPr>
            <p:ph type="body" idx="1"/>
          </p:nvPr>
        </p:nvSpPr>
        <p:spPr>
          <a:xfrm>
            <a:off x="489098" y="1047307"/>
            <a:ext cx="8229601" cy="5632893"/>
          </a:xfrm>
          <a:prstGeom prst="rect">
            <a:avLst/>
          </a:prstGeom>
        </p:spPr>
        <p:txBody>
          <a:bodyPr/>
          <a:lstStyle/>
          <a:p>
            <a:pPr>
              <a:spcBef>
                <a:spcPts val="0"/>
              </a:spcBef>
              <a:defRPr sz="2400"/>
            </a:pPr>
            <a:r>
              <a:rPr lang="en-GB" altLang="ja-JP" dirty="0"/>
              <a:t>SSW10 in 2019 </a:t>
            </a:r>
          </a:p>
          <a:p>
            <a:pPr marL="800100" lvl="1" indent="-342900">
              <a:spcBef>
                <a:spcPts val="0"/>
              </a:spcBef>
              <a:buChar char="•"/>
              <a:defRPr sz="2400"/>
            </a:pPr>
            <a:r>
              <a:rPr lang="en-GB" altLang="ja-JP" dirty="0"/>
              <a:t>Sponsors : Apple (confirmed), Google (approached) </a:t>
            </a:r>
          </a:p>
          <a:p>
            <a:pPr marL="800100" lvl="1" indent="-342900">
              <a:spcBef>
                <a:spcPts val="0"/>
              </a:spcBef>
              <a:buChar char="•"/>
              <a:defRPr sz="2400"/>
            </a:pPr>
            <a:r>
              <a:rPr lang="en-GB" altLang="ja-JP" dirty="0"/>
              <a:t>Confirmed Keynotes: Aaron van den Oord (Google DeepMind, ML), Claire </a:t>
            </a:r>
            <a:r>
              <a:rPr lang="en-GB" altLang="ja-JP" dirty="0" err="1"/>
              <a:t>Gardent</a:t>
            </a:r>
            <a:r>
              <a:rPr lang="en-GB" altLang="ja-JP" dirty="0"/>
              <a:t> (LORIA, NLP)</a:t>
            </a:r>
          </a:p>
          <a:p>
            <a:pPr marL="800100" lvl="1" indent="-342900">
              <a:spcBef>
                <a:spcPts val="0"/>
              </a:spcBef>
              <a:buChar char="•"/>
              <a:defRPr sz="2400"/>
            </a:pPr>
            <a:r>
              <a:rPr lang="en-GB" altLang="ja-JP" dirty="0"/>
              <a:t>Proposal to ISCA will be submitted shortly</a:t>
            </a:r>
          </a:p>
          <a:p>
            <a:pPr marL="800100" lvl="1" indent="-342900">
              <a:spcBef>
                <a:spcPts val="0"/>
              </a:spcBef>
              <a:buChar char="•"/>
              <a:defRPr sz="2400"/>
            </a:pPr>
            <a:endParaRPr lang="en-GB" altLang="ja-JP" dirty="0"/>
          </a:p>
          <a:p>
            <a:pPr marL="359229">
              <a:spcBef>
                <a:spcPts val="0"/>
              </a:spcBef>
              <a:defRPr sz="2400"/>
            </a:pPr>
            <a:r>
              <a:rPr lang="en-GB" altLang="ja-JP" dirty="0"/>
              <a:t>Special session on voice conversion at Speaker Odyssey 2018 </a:t>
            </a:r>
          </a:p>
          <a:p>
            <a:pPr marL="800100" lvl="1">
              <a:spcBef>
                <a:spcPts val="0"/>
              </a:spcBef>
              <a:defRPr sz="2400"/>
            </a:pPr>
            <a:r>
              <a:rPr lang="en-GB" altLang="ja-JP" dirty="0"/>
              <a:t>Voice conversion is ”popular” in Speaker Recognition </a:t>
            </a:r>
          </a:p>
          <a:p>
            <a:pPr marL="800100" lvl="1">
              <a:spcBef>
                <a:spcPts val="0"/>
              </a:spcBef>
              <a:defRPr sz="2400"/>
            </a:pPr>
            <a:r>
              <a:rPr lang="en-GB" altLang="ja-JP" dirty="0"/>
              <a:t>Special session on voice conversion challenge at the Odyssey 2018 Workshop held by </a:t>
            </a:r>
            <a:r>
              <a:rPr lang="en-GB" altLang="ja-JP" dirty="0" err="1"/>
              <a:t>SpLC</a:t>
            </a:r>
            <a:r>
              <a:rPr lang="en-GB" altLang="ja-JP" dirty="0"/>
              <a:t> </a:t>
            </a:r>
          </a:p>
          <a:p>
            <a:pPr marL="800100" lvl="1">
              <a:spcBef>
                <a:spcPts val="0"/>
              </a:spcBef>
              <a:defRPr sz="2400"/>
            </a:pPr>
            <a:endParaRPr lang="en-GB" altLang="ja-JP" dirty="0"/>
          </a:p>
          <a:p>
            <a:pPr marL="359229">
              <a:spcBef>
                <a:spcPts val="0"/>
              </a:spcBef>
              <a:defRPr sz="2400"/>
            </a:pPr>
            <a:r>
              <a:rPr lang="en-GB" altLang="ja-JP" dirty="0"/>
              <a:t>Update </a:t>
            </a:r>
            <a:r>
              <a:rPr lang="en-GB" altLang="ja-JP" dirty="0" err="1"/>
              <a:t>SynSIG</a:t>
            </a:r>
            <a:r>
              <a:rPr lang="en-GB" altLang="ja-JP" dirty="0"/>
              <a:t> webpages </a:t>
            </a:r>
          </a:p>
          <a:p>
            <a:pPr marL="800100" lvl="1">
              <a:spcBef>
                <a:spcPts val="0"/>
              </a:spcBef>
              <a:defRPr sz="2400"/>
            </a:pPr>
            <a:r>
              <a:rPr lang="en-GB" altLang="ja-JP" dirty="0"/>
              <a:t>Update contents and pointers </a:t>
            </a:r>
          </a:p>
          <a:p>
            <a:pPr marL="16329" indent="0">
              <a:spcBef>
                <a:spcPts val="0"/>
              </a:spcBef>
              <a:buNone/>
              <a:defRPr sz="2400"/>
            </a:pPr>
            <a:endParaRPr lang="en-GB" altLang="ja-JP" dirty="0"/>
          </a:p>
        </p:txBody>
      </p:sp>
    </p:spTree>
    <p:extLst>
      <p:ext uri="{BB962C8B-B14F-4D97-AF65-F5344CB8AC3E}">
        <p14:creationId xmlns:p14="http://schemas.microsoft.com/office/powerpoint/2010/main" val="78391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re 1"/>
          <p:cNvSpPr txBox="1">
            <a:spLocks noGrp="1"/>
          </p:cNvSpPr>
          <p:nvPr>
            <p:ph type="title"/>
          </p:nvPr>
        </p:nvSpPr>
        <p:spPr>
          <a:xfrm>
            <a:off x="457200" y="8812"/>
            <a:ext cx="8229600" cy="1143001"/>
          </a:xfrm>
          <a:prstGeom prst="rect">
            <a:avLst/>
          </a:prstGeom>
        </p:spPr>
        <p:txBody>
          <a:bodyPr/>
          <a:lstStyle>
            <a:lvl1pPr>
              <a:defRPr sz="5400">
                <a:solidFill>
                  <a:srgbClr val="0084D1"/>
                </a:solidFill>
              </a:defRPr>
            </a:lvl1pPr>
          </a:lstStyle>
          <a:p>
            <a:r>
              <a:t>My SIG plans</a:t>
            </a:r>
          </a:p>
        </p:txBody>
      </p:sp>
      <p:sp>
        <p:nvSpPr>
          <p:cNvPr id="181" name="Espace réservé du contenu 2"/>
          <p:cNvSpPr txBox="1">
            <a:spLocks noGrp="1"/>
          </p:cNvSpPr>
          <p:nvPr>
            <p:ph type="body" idx="1"/>
          </p:nvPr>
        </p:nvSpPr>
        <p:spPr>
          <a:xfrm>
            <a:off x="489098" y="1047307"/>
            <a:ext cx="8229601" cy="5234960"/>
          </a:xfrm>
          <a:prstGeom prst="rect">
            <a:avLst/>
          </a:prstGeom>
        </p:spPr>
        <p:txBody>
          <a:bodyPr>
            <a:normAutofit/>
          </a:bodyPr>
          <a:lstStyle/>
          <a:p>
            <a:pPr>
              <a:spcBef>
                <a:spcPts val="0"/>
              </a:spcBef>
              <a:defRPr sz="2400"/>
            </a:pPr>
            <a:r>
              <a:rPr dirty="0"/>
              <a:t>Plans</a:t>
            </a:r>
            <a:r>
              <a:rPr lang="en-US" altLang="ja-JP" dirty="0"/>
              <a:t> related to SSW</a:t>
            </a:r>
            <a:r>
              <a:rPr dirty="0"/>
              <a:t> </a:t>
            </a:r>
            <a:r>
              <a:rPr lang="en-US" altLang="ja-JP" dirty="0"/>
              <a:t>10</a:t>
            </a:r>
          </a:p>
          <a:p>
            <a:pPr marL="800100" lvl="1" indent="-342900">
              <a:spcBef>
                <a:spcPts val="0"/>
              </a:spcBef>
              <a:buChar char="•"/>
              <a:defRPr sz="2400"/>
            </a:pPr>
            <a:r>
              <a:rPr dirty="0"/>
              <a:t>Arrange submission and review systems </a:t>
            </a:r>
            <a:endParaRPr lang="en-US" altLang="ja-JP" dirty="0"/>
          </a:p>
          <a:p>
            <a:pPr marL="800100" lvl="1" indent="-342900">
              <a:spcBef>
                <a:spcPts val="0"/>
              </a:spcBef>
              <a:buChar char="•"/>
              <a:defRPr sz="2400"/>
            </a:pPr>
            <a:r>
              <a:rPr lang="en-US" dirty="0"/>
              <a:t>Arrange special events for 10</a:t>
            </a:r>
            <a:r>
              <a:rPr lang="en-US" baseline="30000" dirty="0"/>
              <a:t>th</a:t>
            </a:r>
            <a:r>
              <a:rPr lang="en-US" dirty="0"/>
              <a:t> anniversary of SSW</a:t>
            </a:r>
            <a:endParaRPr dirty="0"/>
          </a:p>
          <a:p>
            <a:pPr marL="800100" lvl="1" indent="-342900">
              <a:spcBef>
                <a:spcPts val="0"/>
              </a:spcBef>
              <a:buChar char="•"/>
              <a:defRPr sz="2400"/>
            </a:pPr>
            <a:r>
              <a:rPr dirty="0"/>
              <a:t>Record oral presentations for </a:t>
            </a:r>
            <a:r>
              <a:rPr u="sng" dirty="0">
                <a:solidFill>
                  <a:srgbClr val="0000FF"/>
                </a:solidFill>
                <a:uFill>
                  <a:solidFill>
                    <a:srgbClr val="0000FF"/>
                  </a:solidFill>
                </a:uFill>
                <a:hlinkClick r:id="rId2"/>
              </a:rPr>
              <a:t>superlectures.com</a:t>
            </a:r>
            <a:r>
              <a:rPr dirty="0"/>
              <a:t>   </a:t>
            </a:r>
            <a:endParaRPr lang="en-US" altLang="ja-JP" dirty="0"/>
          </a:p>
          <a:p>
            <a:pPr marL="800100" lvl="1" indent="-342900">
              <a:spcBef>
                <a:spcPts val="0"/>
              </a:spcBef>
              <a:buChar char="•"/>
              <a:defRPr sz="2400"/>
            </a:pPr>
            <a:r>
              <a:rPr lang="en-US" dirty="0"/>
              <a:t>Introduce best paper awards and best student paper award to improve the quality of papers</a:t>
            </a:r>
          </a:p>
          <a:p>
            <a:pPr marL="800100" lvl="1" indent="-342900">
              <a:spcBef>
                <a:spcPts val="0"/>
              </a:spcBef>
              <a:buChar char="•"/>
              <a:defRPr sz="2400"/>
            </a:pPr>
            <a:r>
              <a:rPr lang="en-US" dirty="0"/>
              <a:t>Propose a special issue to CSL/</a:t>
            </a:r>
            <a:r>
              <a:rPr lang="en-US" dirty="0" err="1"/>
              <a:t>SpeCom</a:t>
            </a:r>
            <a:endParaRPr lang="en-US" dirty="0"/>
          </a:p>
          <a:p>
            <a:pPr marL="800100" lvl="1" indent="-342900">
              <a:spcBef>
                <a:spcPts val="0"/>
              </a:spcBef>
              <a:buChar char="•"/>
              <a:defRPr sz="2400"/>
            </a:pPr>
            <a:endParaRPr lang="en-US" dirty="0"/>
          </a:p>
          <a:p>
            <a:pPr marL="359229">
              <a:spcBef>
                <a:spcPts val="0"/>
              </a:spcBef>
              <a:defRPr sz="2400"/>
            </a:pPr>
            <a:r>
              <a:rPr lang="en-US" dirty="0"/>
              <a:t>Other plan </a:t>
            </a:r>
          </a:p>
          <a:p>
            <a:pPr marL="800100" lvl="1">
              <a:spcBef>
                <a:spcPts val="0"/>
              </a:spcBef>
              <a:defRPr sz="2400"/>
            </a:pPr>
            <a:r>
              <a:rPr lang="en-GB" altLang="ja-JP" sz="2400" dirty="0"/>
              <a:t>Interact with “the summer school course in Crete Speech Processing Courses in Crete – Towards Flexible and Intelligible End-to-End Speech synthesis systems”</a:t>
            </a:r>
          </a:p>
          <a:p>
            <a:pPr marL="800100" lvl="1">
              <a:spcBef>
                <a:spcPts val="0"/>
              </a:spcBef>
              <a:defRPr sz="2400"/>
            </a:pPr>
            <a:r>
              <a:rPr lang="en-GB" sz="2400" dirty="0"/>
              <a:t>Video archive</a:t>
            </a:r>
          </a:p>
          <a:p>
            <a:pPr marL="800100" lvl="1">
              <a:spcBef>
                <a:spcPts val="0"/>
              </a:spcBef>
              <a:defRPr sz="2400"/>
            </a:pPr>
            <a:r>
              <a:rPr lang="en-GB" altLang="ja-JP" sz="2400" dirty="0"/>
              <a:t>I</a:t>
            </a:r>
            <a:r>
              <a:rPr lang="en-GB" altLang="ja-JP" sz="2400"/>
              <a:t>mprove </a:t>
            </a:r>
            <a:r>
              <a:rPr lang="en-GB" altLang="ja-JP" sz="2400" dirty="0"/>
              <a:t>resource management</a:t>
            </a:r>
            <a:r>
              <a:rPr lang="en-GB" sz="2400" dirty="0"/>
              <a:t> </a:t>
            </a:r>
            <a:endParaRPr dirty="0"/>
          </a:p>
        </p:txBody>
      </p:sp>
    </p:spTree>
    <p:extLst>
      <p:ext uri="{BB962C8B-B14F-4D97-AF65-F5344CB8AC3E}">
        <p14:creationId xmlns:p14="http://schemas.microsoft.com/office/powerpoint/2010/main" val="32372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046"/>
            <a:ext cx="8229600" cy="1143000"/>
          </a:xfrm>
        </p:spPr>
        <p:txBody>
          <a:bodyPr>
            <a:normAutofit/>
          </a:bodyPr>
          <a:lstStyle/>
          <a:p>
            <a:r>
              <a:rPr lang="en-US" sz="5400" dirty="0" smtClean="0">
                <a:solidFill>
                  <a:srgbClr val="0084D1"/>
                </a:solidFill>
              </a:rPr>
              <a:t>SIG objectives (1)</a:t>
            </a:r>
            <a:endParaRPr lang="en-US" sz="5400" dirty="0">
              <a:solidFill>
                <a:srgbClr val="0084D1"/>
              </a:solidFill>
            </a:endParaRPr>
          </a:p>
        </p:txBody>
      </p:sp>
      <p:sp>
        <p:nvSpPr>
          <p:cNvPr id="3" name="Espace réservé du contenu 2"/>
          <p:cNvSpPr>
            <a:spLocks noGrp="1"/>
          </p:cNvSpPr>
          <p:nvPr>
            <p:ph idx="1"/>
          </p:nvPr>
        </p:nvSpPr>
        <p:spPr>
          <a:xfrm>
            <a:off x="457199" y="1268759"/>
            <a:ext cx="8603673" cy="4657027"/>
          </a:xfrm>
        </p:spPr>
        <p:txBody>
          <a:bodyPr>
            <a:noAutofit/>
          </a:bodyPr>
          <a:lstStyle/>
          <a:p>
            <a:r>
              <a:rPr lang="en-US" sz="2000" dirty="0" smtClean="0"/>
              <a:t>Structure sub-communities and address specific scientific or language topics</a:t>
            </a:r>
          </a:p>
          <a:p>
            <a:pPr lvl="1"/>
            <a:r>
              <a:rPr lang="en-US" sz="1800" dirty="0" smtClean="0"/>
              <a:t>13 Topic SIGs and 6 language SIGs: </a:t>
            </a:r>
            <a:r>
              <a:rPr lang="en-US" sz="1800" dirty="0" smtClean="0">
                <a:hlinkClick r:id="rId2"/>
              </a:rPr>
              <a:t>http://www.isca-speech.org/iscaweb/index.php/sigs</a:t>
            </a:r>
            <a:endParaRPr lang="en-US" sz="1800" dirty="0" smtClean="0"/>
          </a:p>
          <a:p>
            <a:pPr lvl="1"/>
            <a:r>
              <a:rPr lang="en-US" sz="1800" dirty="0" smtClean="0"/>
              <a:t>SIG pages updated by GB</a:t>
            </a:r>
          </a:p>
          <a:p>
            <a:pPr lvl="2"/>
            <a:r>
              <a:rPr lang="en-US" sz="1600" dirty="0" smtClean="0"/>
              <a:t>please keep me informed!!</a:t>
            </a:r>
          </a:p>
          <a:p>
            <a:pPr lvl="2"/>
            <a:r>
              <a:rPr lang="en-US" sz="1600" dirty="0" smtClean="0"/>
              <a:t>Maintain a SIG-website and discussion list</a:t>
            </a:r>
          </a:p>
          <a:p>
            <a:pPr lvl="1"/>
            <a:r>
              <a:rPr lang="en-US" sz="1800" dirty="0" smtClean="0"/>
              <a:t>Means: workshops, challenges, training schools, discussion lists, special issues, etc</a:t>
            </a:r>
          </a:p>
          <a:p>
            <a:endParaRPr lang="en-US" sz="2000" dirty="0" smtClean="0"/>
          </a:p>
          <a:p>
            <a:r>
              <a:rPr lang="en-US" sz="2000" dirty="0" smtClean="0"/>
              <a:t>SIG, workshop committee and workshop organizers</a:t>
            </a:r>
          </a:p>
          <a:p>
            <a:pPr lvl="1"/>
            <a:r>
              <a:rPr lang="en-US" sz="1800" dirty="0" smtClean="0"/>
              <a:t>ISCA endorsement &amp; workshop applications: promoting, archiving, indexing &amp; referencing, etc</a:t>
            </a:r>
          </a:p>
          <a:p>
            <a:pPr lvl="1"/>
            <a:r>
              <a:rPr lang="en-US" sz="1800" dirty="0" smtClean="0"/>
              <a:t>Scientific policy, treasures, survey of international scientific committees: long-term prospective/perspective</a:t>
            </a:r>
          </a:p>
        </p:txBody>
      </p:sp>
      <p:pic>
        <p:nvPicPr>
          <p:cNvPr id="4" name="Picture 2" descr="http://www.cpa.ednet.ns.ca/wp-content/uploads/2014/08/Important-Rubber-Stam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41305" y="2168689"/>
            <a:ext cx="1476208" cy="103405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solidFill>
                  <a:srgbClr val="0084D1"/>
                </a:solidFill>
              </a:rPr>
              <a:t>SLaTE</a:t>
            </a:r>
            <a:r>
              <a:rPr lang="en-GB" dirty="0">
                <a:solidFill>
                  <a:srgbClr val="0084D1"/>
                </a:solidFill>
              </a:rPr>
              <a:t> - past</a:t>
            </a:r>
          </a:p>
        </p:txBody>
      </p:sp>
      <p:pic>
        <p:nvPicPr>
          <p:cNvPr id="6" name="Content Placeholder 5" descr="SLaTE-logo.jpg"/>
          <p:cNvPicPr>
            <a:picLocks noGrp="1" noChangeAspect="1"/>
          </p:cNvPicPr>
          <p:nvPr>
            <p:ph idx="1"/>
          </p:nvPr>
        </p:nvPicPr>
        <p:blipFill>
          <a:blip r:embed="rId3" cstate="print"/>
          <a:stretch>
            <a:fillRect/>
          </a:stretch>
        </p:blipFill>
        <p:spPr>
          <a:xfrm>
            <a:off x="611560" y="476672"/>
            <a:ext cx="1133475" cy="828675"/>
          </a:xfrm>
        </p:spPr>
      </p:pic>
      <p:sp>
        <p:nvSpPr>
          <p:cNvPr id="4" name="TextBox 3"/>
          <p:cNvSpPr txBox="1"/>
          <p:nvPr/>
        </p:nvSpPr>
        <p:spPr>
          <a:xfrm>
            <a:off x="395536" y="260648"/>
            <a:ext cx="2448272" cy="369332"/>
          </a:xfrm>
          <a:prstGeom prst="rect">
            <a:avLst/>
          </a:prstGeom>
          <a:noFill/>
        </p:spPr>
        <p:txBody>
          <a:bodyPr wrap="square" rtlCol="0">
            <a:spAutoFit/>
          </a:bodyPr>
          <a:lstStyle/>
          <a:p>
            <a:endParaRPr lang="en-GB" dirty="0"/>
          </a:p>
        </p:txBody>
      </p:sp>
      <p:sp>
        <p:nvSpPr>
          <p:cNvPr id="7"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474663" lvl="0" indent="-360363">
              <a:spcAft>
                <a:spcPts val="300"/>
              </a:spcAft>
              <a:buFont typeface="Arial" pitchFamily="34" charset="0"/>
              <a:buChar char="•"/>
              <a:defRPr/>
            </a:pPr>
            <a:r>
              <a:rPr lang="fr-FR" sz="2400" dirty="0"/>
              <a:t>2017 – </a:t>
            </a:r>
            <a:r>
              <a:rPr lang="fr-FR" sz="2400" dirty="0" err="1"/>
              <a:t>secretary</a:t>
            </a:r>
            <a:r>
              <a:rPr lang="fr-FR" sz="2400" dirty="0"/>
              <a:t>: </a:t>
            </a:r>
            <a:r>
              <a:rPr lang="fr-FR" sz="2400" dirty="0" err="1"/>
              <a:t>Keelan</a:t>
            </a:r>
            <a:r>
              <a:rPr lang="fr-FR" sz="2400" dirty="0"/>
              <a:t> </a:t>
            </a:r>
            <a:r>
              <a:rPr lang="fr-FR" sz="2400" dirty="0" err="1"/>
              <a:t>Evanini</a:t>
            </a:r>
            <a:endParaRPr lang="fr-FR" sz="2400" dirty="0"/>
          </a:p>
          <a:p>
            <a:pPr marL="474663" lvl="0" indent="-360363">
              <a:spcAft>
                <a:spcPts val="300"/>
              </a:spcAft>
              <a:buFont typeface="Arial" pitchFamily="34" charset="0"/>
              <a:buChar char="•"/>
              <a:defRPr/>
            </a:pPr>
            <a:r>
              <a:rPr lang="fr-FR" sz="2400" dirty="0"/>
              <a:t>email </a:t>
            </a:r>
            <a:r>
              <a:rPr lang="fr-FR" sz="2400" dirty="0" err="1"/>
              <a:t>list</a:t>
            </a:r>
            <a:r>
              <a:rPr lang="fr-FR" sz="2400" dirty="0"/>
              <a:t> – </a:t>
            </a:r>
            <a:r>
              <a:rPr lang="fr-FR" sz="2400" dirty="0" err="1"/>
              <a:t>now</a:t>
            </a:r>
            <a:r>
              <a:rPr lang="fr-FR" sz="2400" dirty="0"/>
              <a:t> a Google group – </a:t>
            </a:r>
            <a:r>
              <a:rPr lang="fr-FR" sz="2400" dirty="0" err="1"/>
              <a:t>updated</a:t>
            </a:r>
            <a:r>
              <a:rPr lang="fr-FR" sz="2400" dirty="0"/>
              <a:t>: 104 </a:t>
            </a:r>
            <a:r>
              <a:rPr lang="fr-FR" sz="2400" dirty="0" err="1"/>
              <a:t>members</a:t>
            </a:r>
            <a:endParaRPr lang="fr-FR" sz="2400" dirty="0"/>
          </a:p>
          <a:p>
            <a:pPr marL="474663" lvl="0" indent="-360363">
              <a:spcAft>
                <a:spcPts val="300"/>
              </a:spcAft>
              <a:buFont typeface="Arial" pitchFamily="34" charset="0"/>
              <a:buChar char="•"/>
              <a:defRPr/>
            </a:pPr>
            <a:r>
              <a:rPr lang="fr-FR" sz="2400" dirty="0" err="1"/>
              <a:t>SLaTE</a:t>
            </a:r>
            <a:r>
              <a:rPr lang="fr-FR" sz="2400" dirty="0"/>
              <a:t> </a:t>
            </a:r>
            <a:r>
              <a:rPr kumimoji="0" lang="fr-FR" sz="2400" b="0" i="0" u="none" strike="noStrike" kern="1200" cap="none" spc="0" normalizeH="0" baseline="0" noProof="0" dirty="0">
                <a:ln>
                  <a:noFill/>
                </a:ln>
                <a:solidFill>
                  <a:schemeClr val="tx1"/>
                </a:solidFill>
                <a:effectLst/>
                <a:uLnTx/>
                <a:uFillTx/>
                <a:latin typeface="+mn-lt"/>
                <a:ea typeface="+mn-ea"/>
                <a:cs typeface="+mn-cs"/>
              </a:rPr>
              <a:t>2017,</a:t>
            </a:r>
            <a:r>
              <a:rPr kumimoji="0" lang="fr-FR" sz="2400" b="0" i="0" u="none" strike="noStrike" kern="1200" cap="none" spc="0" normalizeH="0" noProof="0" dirty="0">
                <a:ln>
                  <a:noFill/>
                </a:ln>
                <a:solidFill>
                  <a:schemeClr val="tx1"/>
                </a:solidFill>
                <a:effectLst/>
                <a:uLnTx/>
                <a:uFillTx/>
                <a:latin typeface="+mn-lt"/>
                <a:ea typeface="+mn-ea"/>
                <a:cs typeface="+mn-cs"/>
              </a:rPr>
              <a:t> Stockholm, a 2</a:t>
            </a:r>
            <a:r>
              <a:rPr lang="fr-FR" sz="2400" dirty="0"/>
              <a:t>-</a:t>
            </a:r>
            <a:r>
              <a:rPr lang="fr-FR" sz="2400" dirty="0" err="1"/>
              <a:t>day</a:t>
            </a:r>
            <a:r>
              <a:rPr lang="fr-FR" sz="2400" dirty="0"/>
              <a:t> workshop (like Leipzig 2015, </a:t>
            </a:r>
            <a:r>
              <a:rPr lang="fr-FR" sz="2400" dirty="0" err="1"/>
              <a:t>previous</a:t>
            </a:r>
            <a:r>
              <a:rPr lang="fr-FR" sz="2400" dirty="0"/>
              <a:t> workshops </a:t>
            </a:r>
            <a:r>
              <a:rPr lang="fr-FR" sz="2400" dirty="0" err="1"/>
              <a:t>were</a:t>
            </a:r>
            <a:r>
              <a:rPr lang="fr-FR" sz="2400" dirty="0"/>
              <a:t> 3 </a:t>
            </a:r>
            <a:r>
              <a:rPr lang="fr-FR" sz="2400" dirty="0" err="1"/>
              <a:t>days</a:t>
            </a:r>
            <a:r>
              <a:rPr lang="fr-FR" sz="2400" dirty="0"/>
              <a:t>)</a:t>
            </a:r>
            <a:endParaRPr kumimoji="0" lang="fr-FR" sz="2400" b="0" i="0" u="none" strike="noStrike" kern="1200" cap="none" spc="0" normalizeH="0" noProof="0" dirty="0">
              <a:ln>
                <a:noFill/>
              </a:ln>
              <a:solidFill>
                <a:schemeClr val="tx1"/>
              </a:solidFill>
              <a:effectLst/>
              <a:uLnTx/>
              <a:uFillTx/>
              <a:latin typeface="+mn-lt"/>
              <a:ea typeface="+mn-ea"/>
              <a:cs typeface="+mn-cs"/>
            </a:endParaRPr>
          </a:p>
          <a:p>
            <a:pPr marL="931863" lvl="1" indent="-360363">
              <a:spcAft>
                <a:spcPts val="300"/>
              </a:spcAft>
              <a:buFont typeface="Arial" pitchFamily="34" charset="0"/>
              <a:buChar char="•"/>
            </a:pPr>
            <a:r>
              <a:rPr lang="fr-FR" sz="2400" baseline="0" dirty="0"/>
              <a:t>60 </a:t>
            </a:r>
            <a:r>
              <a:rPr lang="fr-FR" sz="2400" baseline="0" dirty="0" err="1"/>
              <a:t>attendees</a:t>
            </a:r>
            <a:r>
              <a:rPr lang="fr-FR" sz="2400" baseline="0" dirty="0"/>
              <a:t>, 36 </a:t>
            </a:r>
            <a:r>
              <a:rPr lang="fr-FR" sz="2400" baseline="0" dirty="0" err="1"/>
              <a:t>accepted</a:t>
            </a:r>
            <a:r>
              <a:rPr lang="fr-FR" sz="2400" baseline="0" dirty="0"/>
              <a:t> </a:t>
            </a:r>
            <a:r>
              <a:rPr lang="fr-FR" sz="2400" baseline="0" dirty="0" err="1"/>
              <a:t>papers</a:t>
            </a:r>
            <a:endParaRPr lang="fr-FR" sz="2400" baseline="0" dirty="0"/>
          </a:p>
          <a:p>
            <a:pPr marL="931863" lvl="1" indent="-360363">
              <a:spcAft>
                <a:spcPts val="300"/>
              </a:spcAft>
              <a:buFont typeface="Arial" pitchFamily="34" charset="0"/>
              <a:buChar char="•"/>
            </a:pPr>
            <a:r>
              <a:rPr lang="fr-FR" sz="2400" dirty="0" err="1"/>
              <a:t>Presentations</a:t>
            </a:r>
            <a:r>
              <a:rPr lang="fr-FR" sz="2400" dirty="0"/>
              <a:t>: 22 oral, 10 poster,</a:t>
            </a:r>
            <a:r>
              <a:rPr lang="fr-FR" sz="2400" baseline="0" dirty="0"/>
              <a:t> 6 demos</a:t>
            </a:r>
          </a:p>
          <a:p>
            <a:pPr marL="931863" lvl="1" indent="-360363">
              <a:spcAft>
                <a:spcPts val="300"/>
              </a:spcAft>
              <a:buFont typeface="Arial" pitchFamily="34" charset="0"/>
              <a:buChar char="•"/>
            </a:pPr>
            <a:r>
              <a:rPr lang="en-US" sz="2400" dirty="0"/>
              <a:t>Special Sessions: Educational robots &amp; CALL shared task</a:t>
            </a:r>
            <a:endParaRPr lang="fr-FR" sz="2400" dirty="0"/>
          </a:p>
          <a:p>
            <a:pPr marL="474663" lvl="0" indent="-360363">
              <a:spcAft>
                <a:spcPts val="300"/>
              </a:spcAft>
              <a:buFont typeface="Arial" pitchFamily="34" charset="0"/>
              <a:buChar char="•"/>
              <a:defRPr/>
            </a:pPr>
            <a:r>
              <a:rPr lang="en-US" sz="2400" dirty="0"/>
              <a:t>Baur, Gerlach, Rayner, Russell, Strik + Chua, Wei + </a:t>
            </a:r>
            <a:r>
              <a:rPr lang="en-US" sz="2400" dirty="0" err="1"/>
              <a:t>Caines</a:t>
            </a:r>
            <a:endParaRPr lang="en-US" sz="2400" dirty="0"/>
          </a:p>
          <a:p>
            <a:pPr marL="931863" lvl="1" indent="-360363">
              <a:spcAft>
                <a:spcPts val="300"/>
              </a:spcAft>
              <a:buFont typeface="Arial" pitchFamily="34" charset="0"/>
              <a:buChar char="•"/>
              <a:defRPr/>
            </a:pPr>
            <a:r>
              <a:rPr lang="en-US" sz="2400" dirty="0">
                <a:hlinkClick r:id="rId4"/>
              </a:rPr>
              <a:t>https://regulus.unige.ch/spokencallsharedtask/</a:t>
            </a:r>
            <a:endParaRPr lang="en-US" sz="2400" dirty="0"/>
          </a:p>
          <a:p>
            <a:pPr marL="931863" lvl="1" indent="-360363">
              <a:spcAft>
                <a:spcPts val="300"/>
              </a:spcAft>
              <a:buFont typeface="Arial" pitchFamily="34" charset="0"/>
              <a:buChar char="•"/>
              <a:defRPr/>
            </a:pPr>
            <a:r>
              <a:rPr lang="en-US" sz="2400" dirty="0"/>
              <a:t>A Shared Task for Spoken CALL: Paper at LREC-2016, Special sessions at </a:t>
            </a:r>
            <a:r>
              <a:rPr lang="en-US" sz="2400" dirty="0" err="1"/>
              <a:t>SLaTE</a:t>
            </a:r>
            <a:r>
              <a:rPr lang="en-US" sz="2400" dirty="0"/>
              <a:t> 2017 &amp; </a:t>
            </a:r>
            <a:r>
              <a:rPr lang="en-US" sz="2400" dirty="0" err="1"/>
              <a:t>Interspeech</a:t>
            </a:r>
            <a:r>
              <a:rPr lang="en-US" sz="2400" dirty="0"/>
              <a:t> 2018</a:t>
            </a:r>
          </a:p>
        </p:txBody>
      </p:sp>
    </p:spTree>
    <p:extLst>
      <p:ext uri="{BB962C8B-B14F-4D97-AF65-F5344CB8AC3E}">
        <p14:creationId xmlns:p14="http://schemas.microsoft.com/office/powerpoint/2010/main" val="54178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solidFill>
                  <a:srgbClr val="0084D1"/>
                </a:solidFill>
              </a:rPr>
              <a:t>SLaTE</a:t>
            </a:r>
            <a:r>
              <a:rPr lang="en-GB" dirty="0">
                <a:solidFill>
                  <a:srgbClr val="0084D1"/>
                </a:solidFill>
              </a:rPr>
              <a:t> - Future</a:t>
            </a:r>
          </a:p>
        </p:txBody>
      </p:sp>
      <p:pic>
        <p:nvPicPr>
          <p:cNvPr id="6" name="Content Placeholder 5" descr="SLaTE-logo.jpg"/>
          <p:cNvPicPr>
            <a:picLocks noGrp="1" noChangeAspect="1"/>
          </p:cNvPicPr>
          <p:nvPr>
            <p:ph idx="1"/>
          </p:nvPr>
        </p:nvPicPr>
        <p:blipFill>
          <a:blip r:embed="rId3" cstate="print"/>
          <a:stretch>
            <a:fillRect/>
          </a:stretch>
        </p:blipFill>
        <p:spPr>
          <a:xfrm>
            <a:off x="611560" y="476672"/>
            <a:ext cx="1133475" cy="828675"/>
          </a:xfrm>
        </p:spPr>
      </p:pic>
      <p:sp>
        <p:nvSpPr>
          <p:cNvPr id="4" name="TextBox 3"/>
          <p:cNvSpPr txBox="1"/>
          <p:nvPr/>
        </p:nvSpPr>
        <p:spPr>
          <a:xfrm>
            <a:off x="395536" y="260648"/>
            <a:ext cx="2448272" cy="369332"/>
          </a:xfrm>
          <a:prstGeom prst="rect">
            <a:avLst/>
          </a:prstGeom>
          <a:noFill/>
        </p:spPr>
        <p:txBody>
          <a:bodyPr wrap="square" rtlCol="0">
            <a:spAutoFit/>
          </a:bodyPr>
          <a:lstStyle/>
          <a:p>
            <a:endParaRPr lang="en-GB" dirty="0"/>
          </a:p>
        </p:txBody>
      </p:sp>
      <p:sp>
        <p:nvSpPr>
          <p:cNvPr id="7"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474663" lvl="0" indent="-360363">
              <a:spcAft>
                <a:spcPts val="300"/>
              </a:spcAft>
              <a:buFont typeface="Arial" pitchFamily="34" charset="0"/>
              <a:buChar char="•"/>
              <a:defRPr/>
            </a:pPr>
            <a:r>
              <a:rPr lang="en-US" sz="2400" dirty="0"/>
              <a:t>Spoken CALL Shared Task</a:t>
            </a:r>
          </a:p>
          <a:p>
            <a:pPr marL="931863" lvl="1" indent="-360363">
              <a:spcAft>
                <a:spcPts val="300"/>
              </a:spcAft>
              <a:buFont typeface="Arial" pitchFamily="34" charset="0"/>
              <a:buChar char="•"/>
              <a:defRPr/>
            </a:pPr>
            <a:r>
              <a:rPr lang="en-US" sz="2400" dirty="0"/>
              <a:t>3</a:t>
            </a:r>
            <a:r>
              <a:rPr lang="en-US" sz="2400" baseline="30000" dirty="0"/>
              <a:t>rd</a:t>
            </a:r>
            <a:r>
              <a:rPr lang="en-US" sz="2400" dirty="0"/>
              <a:t> edition? New task - challenge?</a:t>
            </a:r>
          </a:p>
          <a:p>
            <a:pPr marL="474663" indent="-360363">
              <a:spcAft>
                <a:spcPts val="300"/>
              </a:spcAft>
              <a:buFont typeface="Arial" pitchFamily="34" charset="0"/>
              <a:buChar char="•"/>
            </a:pPr>
            <a:r>
              <a:rPr lang="fr-FR" sz="2400" dirty="0" err="1"/>
              <a:t>SLaTE</a:t>
            </a:r>
            <a:r>
              <a:rPr lang="fr-FR" sz="2400" dirty="0"/>
              <a:t> 2019, satellite of </a:t>
            </a:r>
            <a:r>
              <a:rPr lang="fr-FR" sz="2400" dirty="0" err="1"/>
              <a:t>Interspeech</a:t>
            </a:r>
            <a:r>
              <a:rPr lang="fr-FR" sz="2400" dirty="0"/>
              <a:t> 2019 Graz</a:t>
            </a:r>
          </a:p>
          <a:p>
            <a:pPr marL="474663" indent="-360363">
              <a:spcAft>
                <a:spcPts val="300"/>
              </a:spcAft>
              <a:buFont typeface="Arial" pitchFamily="34" charset="0"/>
              <a:buChar char="•"/>
            </a:pPr>
            <a:r>
              <a:rPr lang="fr-FR" sz="2400" dirty="0"/>
              <a:t>Try to </a:t>
            </a:r>
            <a:r>
              <a:rPr lang="fr-FR" sz="2400" dirty="0" err="1"/>
              <a:t>involve</a:t>
            </a:r>
            <a:r>
              <a:rPr lang="fr-FR" sz="2400" dirty="0"/>
              <a:t> junior </a:t>
            </a:r>
            <a:r>
              <a:rPr lang="fr-FR" sz="2400" dirty="0" err="1"/>
              <a:t>researchers</a:t>
            </a:r>
            <a:r>
              <a:rPr lang="fr-FR" sz="2400" dirty="0"/>
              <a:t> more, e.g. MA &amp; PhD </a:t>
            </a:r>
            <a:r>
              <a:rPr lang="fr-FR" sz="2400" dirty="0" err="1"/>
              <a:t>students</a:t>
            </a:r>
            <a:r>
              <a:rPr lang="fr-FR" sz="2400" dirty="0"/>
              <a:t>, </a:t>
            </a:r>
            <a:r>
              <a:rPr lang="fr-FR" sz="2400" dirty="0" err="1"/>
              <a:t>early</a:t>
            </a:r>
            <a:r>
              <a:rPr lang="fr-FR" sz="2400" dirty="0"/>
              <a:t> post-docs</a:t>
            </a:r>
          </a:p>
          <a:p>
            <a:pPr marL="474663" indent="-360363">
              <a:spcAft>
                <a:spcPts val="300"/>
              </a:spcAft>
              <a:buFont typeface="Arial" pitchFamily="34" charset="0"/>
              <a:buChar char="•"/>
            </a:pPr>
            <a:endParaRPr lang="fr-FR" sz="2400" dirty="0"/>
          </a:p>
          <a:p>
            <a:pPr marL="114300" lvl="0">
              <a:spcAft>
                <a:spcPts val="300"/>
              </a:spcAft>
              <a:defRPr/>
            </a:pPr>
            <a:r>
              <a:rPr lang="fr-FR" sz="2400" dirty="0"/>
              <a:t>  </a:t>
            </a:r>
          </a:p>
        </p:txBody>
      </p:sp>
    </p:spTree>
    <p:extLst>
      <p:ext uri="{BB962C8B-B14F-4D97-AF65-F5344CB8AC3E}">
        <p14:creationId xmlns:p14="http://schemas.microsoft.com/office/powerpoint/2010/main" val="29398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0862"/>
            <a:ext cx="8229600" cy="1143000"/>
          </a:xfrm>
        </p:spPr>
        <p:txBody>
          <a:bodyPr>
            <a:normAutofit/>
          </a:bodyPr>
          <a:lstStyle/>
          <a:p>
            <a:r>
              <a:rPr lang="en-AU" sz="6000" dirty="0">
                <a:solidFill>
                  <a:srgbClr val="0084D1"/>
                </a:solidFill>
                <a:ea typeface="Roboto" panose="02000000000000000000" pitchFamily="2" charset="0"/>
                <a:cs typeface="Roboto" panose="02000000000000000000" pitchFamily="2" charset="0"/>
              </a:rPr>
              <a:t>AVISA</a:t>
            </a:r>
          </a:p>
        </p:txBody>
      </p:sp>
      <p:sp>
        <p:nvSpPr>
          <p:cNvPr id="5" name="Content Placeholder 4"/>
          <p:cNvSpPr>
            <a:spLocks noGrp="1"/>
          </p:cNvSpPr>
          <p:nvPr>
            <p:ph idx="1"/>
          </p:nvPr>
        </p:nvSpPr>
        <p:spPr>
          <a:xfrm>
            <a:off x="457200" y="1419368"/>
            <a:ext cx="8229600" cy="4706796"/>
          </a:xfrm>
        </p:spPr>
        <p:txBody>
          <a:bodyPr>
            <a:normAutofit fontScale="92500" lnSpcReduction="20000"/>
          </a:bodyPr>
          <a:lstStyle/>
          <a:p>
            <a:pPr marL="0" indent="0" algn="ctr">
              <a:buNone/>
            </a:pPr>
            <a:r>
              <a:rPr lang="en-AU" dirty="0">
                <a:latin typeface="+mj-lt"/>
              </a:rPr>
              <a:t>Activities of the past year </a:t>
            </a:r>
            <a:endParaRPr lang="en-AU" dirty="0" smtClean="0">
              <a:latin typeface="+mj-lt"/>
            </a:endParaRPr>
          </a:p>
          <a:p>
            <a:pPr marL="0" indent="0" algn="ctr">
              <a:buNone/>
            </a:pPr>
            <a:endParaRPr lang="en-AU" dirty="0">
              <a:latin typeface="+mj-lt"/>
            </a:endParaRPr>
          </a:p>
          <a:p>
            <a:r>
              <a:rPr lang="en-AU" dirty="0">
                <a:latin typeface="+mj-lt"/>
              </a:rPr>
              <a:t>Continuing social media presence - AVSP twitter account –@AV_SP now 684 followers</a:t>
            </a:r>
          </a:p>
          <a:p>
            <a:r>
              <a:rPr lang="en-AU" dirty="0">
                <a:latin typeface="+mj-lt"/>
              </a:rPr>
              <a:t>Organized AVSP 2017 in Sweden (</a:t>
            </a:r>
            <a:r>
              <a:rPr lang="en-AU" dirty="0" err="1">
                <a:latin typeface="+mj-lt"/>
              </a:rPr>
              <a:t>Interspeech</a:t>
            </a:r>
            <a:r>
              <a:rPr lang="en-AU" dirty="0">
                <a:latin typeface="+mj-lt"/>
              </a:rPr>
              <a:t> satellite conference) – continued the low-cost format – about 50 people attended</a:t>
            </a:r>
          </a:p>
          <a:p>
            <a:r>
              <a:rPr lang="en-AU" dirty="0">
                <a:latin typeface="+mj-lt"/>
              </a:rPr>
              <a:t>Organized “Remembering Eric </a:t>
            </a:r>
            <a:r>
              <a:rPr lang="en-AU" dirty="0" err="1">
                <a:latin typeface="+mj-lt"/>
              </a:rPr>
              <a:t>Vatikiotis</a:t>
            </a:r>
            <a:r>
              <a:rPr lang="en-AU" dirty="0">
                <a:latin typeface="+mj-lt"/>
              </a:rPr>
              <a:t>-Bateson”. Special session at AVSP and recollection “Eric </a:t>
            </a:r>
            <a:r>
              <a:rPr lang="en-AU" dirty="0" err="1">
                <a:latin typeface="+mj-lt"/>
              </a:rPr>
              <a:t>Vatikiotis</a:t>
            </a:r>
            <a:r>
              <a:rPr lang="en-AU" dirty="0">
                <a:latin typeface="+mj-lt"/>
              </a:rPr>
              <a:t>-Bateson and the Birth of AVSP” – in process of having highlights posted on the AVISA web site</a:t>
            </a:r>
          </a:p>
          <a:p>
            <a:endParaRPr lang="en-AU" dirty="0">
              <a:latin typeface="+mj-lt"/>
            </a:endParaRPr>
          </a:p>
        </p:txBody>
      </p:sp>
      <p:pic>
        <p:nvPicPr>
          <p:cNvPr id="1026" name="Picture 2" descr="AVI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2"/>
            <a:ext cx="1609725"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089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06"/>
            <a:ext cx="8229600" cy="850106"/>
          </a:xfrm>
        </p:spPr>
        <p:txBody>
          <a:bodyPr/>
          <a:lstStyle/>
          <a:p>
            <a:r>
              <a:rPr lang="en-AU" dirty="0">
                <a:solidFill>
                  <a:srgbClr val="0084D1"/>
                </a:solidFill>
                <a:ea typeface="Roboto" panose="02000000000000000000" pitchFamily="2" charset="0"/>
                <a:cs typeface="Roboto" panose="02000000000000000000" pitchFamily="2" charset="0"/>
              </a:rPr>
              <a:t>AVISA Plans</a:t>
            </a:r>
          </a:p>
        </p:txBody>
      </p:sp>
      <p:sp>
        <p:nvSpPr>
          <p:cNvPr id="3" name="Content Placeholder 2"/>
          <p:cNvSpPr>
            <a:spLocks noGrp="1"/>
          </p:cNvSpPr>
          <p:nvPr>
            <p:ph idx="1"/>
          </p:nvPr>
        </p:nvSpPr>
        <p:spPr>
          <a:xfrm>
            <a:off x="457200" y="1268760"/>
            <a:ext cx="8229600" cy="4857403"/>
          </a:xfrm>
        </p:spPr>
        <p:txBody>
          <a:bodyPr>
            <a:normAutofit/>
          </a:bodyPr>
          <a:lstStyle/>
          <a:p>
            <a:pPr marL="0" indent="0" algn="ctr">
              <a:buNone/>
            </a:pPr>
            <a:r>
              <a:rPr lang="en-AU" dirty="0">
                <a:latin typeface="+mj-lt"/>
              </a:rPr>
              <a:t>Forthcoming activities: </a:t>
            </a:r>
          </a:p>
          <a:p>
            <a:pPr marL="0" indent="0" algn="ctr">
              <a:buNone/>
            </a:pPr>
            <a:endParaRPr lang="en-AU" dirty="0">
              <a:latin typeface="+mj-lt"/>
            </a:endParaRPr>
          </a:p>
          <a:p>
            <a:r>
              <a:rPr lang="en-AU" dirty="0">
                <a:latin typeface="+mj-lt"/>
              </a:rPr>
              <a:t>AVSP 2019 – looking into having a conference in Melbourne as satellite to </a:t>
            </a:r>
            <a:r>
              <a:rPr lang="en-AU" dirty="0" err="1">
                <a:latin typeface="+mj-lt"/>
              </a:rPr>
              <a:t>ICphS</a:t>
            </a:r>
            <a:r>
              <a:rPr lang="en-AU" dirty="0">
                <a:latin typeface="+mj-lt"/>
              </a:rPr>
              <a:t> 2019 which will be held on the 5</a:t>
            </a:r>
            <a:r>
              <a:rPr lang="en-AU" baseline="30000" dirty="0">
                <a:latin typeface="+mj-lt"/>
              </a:rPr>
              <a:t>th</a:t>
            </a:r>
            <a:r>
              <a:rPr lang="en-AU" dirty="0">
                <a:latin typeface="+mj-lt"/>
              </a:rPr>
              <a:t>-9</a:t>
            </a:r>
            <a:r>
              <a:rPr lang="en-AU" baseline="30000" dirty="0">
                <a:latin typeface="+mj-lt"/>
              </a:rPr>
              <a:t>th</a:t>
            </a:r>
            <a:r>
              <a:rPr lang="en-AU" dirty="0">
                <a:latin typeface="+mj-lt"/>
              </a:rPr>
              <a:t> August, 2019</a:t>
            </a:r>
          </a:p>
          <a:p>
            <a:r>
              <a:rPr lang="en-AU" dirty="0">
                <a:latin typeface="+mj-lt"/>
              </a:rPr>
              <a:t>Continuing to expand the AVISA web site</a:t>
            </a:r>
          </a:p>
          <a:p>
            <a:pPr marL="0" indent="0">
              <a:buNone/>
            </a:pPr>
            <a:r>
              <a:rPr lang="en-AU" dirty="0">
                <a:latin typeface="+mj-lt"/>
              </a:rPr>
              <a:t/>
            </a:r>
            <a:br>
              <a:rPr lang="en-AU" dirty="0">
                <a:latin typeface="+mj-lt"/>
              </a:rPr>
            </a:br>
            <a:endParaRPr lang="en-AU" dirty="0">
              <a:latin typeface="+mj-lt"/>
            </a:endParaRPr>
          </a:p>
          <a:p>
            <a:endParaRPr lang="en-AU" dirty="0">
              <a:latin typeface="+mj-lt"/>
            </a:endParaRPr>
          </a:p>
        </p:txBody>
      </p:sp>
    </p:spTree>
    <p:extLst>
      <p:ext uri="{BB962C8B-B14F-4D97-AF65-F5344CB8AC3E}">
        <p14:creationId xmlns:p14="http://schemas.microsoft.com/office/powerpoint/2010/main" val="1685791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813"/>
            <a:ext cx="8229600" cy="1143000"/>
          </a:xfrm>
        </p:spPr>
        <p:txBody>
          <a:bodyPr>
            <a:normAutofit/>
          </a:bodyPr>
          <a:lstStyle/>
          <a:p>
            <a:r>
              <a:rPr lang="en-US" sz="5400" dirty="0">
                <a:solidFill>
                  <a:srgbClr val="0084D1"/>
                </a:solidFill>
              </a:rPr>
              <a:t>SIG-CHILD</a:t>
            </a:r>
          </a:p>
        </p:txBody>
      </p:sp>
      <p:sp>
        <p:nvSpPr>
          <p:cNvPr id="3" name="Espace réservé du contenu 2"/>
          <p:cNvSpPr>
            <a:spLocks noGrp="1"/>
          </p:cNvSpPr>
          <p:nvPr>
            <p:ph idx="1"/>
          </p:nvPr>
        </p:nvSpPr>
        <p:spPr>
          <a:xfrm>
            <a:off x="489098" y="1047306"/>
            <a:ext cx="8229600" cy="5810694"/>
          </a:xfrm>
        </p:spPr>
        <p:txBody>
          <a:bodyPr>
            <a:normAutofit/>
          </a:bodyPr>
          <a:lstStyle/>
          <a:p>
            <a:pPr>
              <a:spcBef>
                <a:spcPts val="0"/>
              </a:spcBef>
            </a:pPr>
            <a:r>
              <a:rPr lang="fr-FR" sz="2400" dirty="0"/>
              <a:t>SIG-CHILD: </a:t>
            </a:r>
            <a:r>
              <a:rPr lang="fr-FR" sz="2400" dirty="0" err="1">
                <a:hlinkClick r:id="rId2"/>
              </a:rPr>
              <a:t>Special</a:t>
            </a:r>
            <a:r>
              <a:rPr lang="fr-FR" sz="2400" dirty="0">
                <a:hlinkClick r:id="rId2"/>
              </a:rPr>
              <a:t> </a:t>
            </a:r>
            <a:r>
              <a:rPr lang="fr-FR" sz="2400" dirty="0" err="1">
                <a:hlinkClick r:id="rId2"/>
              </a:rPr>
              <a:t>Interest</a:t>
            </a:r>
            <a:r>
              <a:rPr lang="fr-FR" sz="2400" dirty="0">
                <a:hlinkClick r:id="rId2"/>
              </a:rPr>
              <a:t> Group on Child Computer Interaction</a:t>
            </a:r>
            <a:endParaRPr lang="fr-FR" sz="2400" dirty="0"/>
          </a:p>
          <a:p>
            <a:pPr>
              <a:spcBef>
                <a:spcPts val="0"/>
              </a:spcBef>
            </a:pPr>
            <a:r>
              <a:rPr lang="en-US" sz="2400" dirty="0"/>
              <a:t>Motivation: </a:t>
            </a:r>
            <a:r>
              <a:rPr lang="en-US" sz="2400" i="1" dirty="0"/>
              <a:t>SIG-CHILD aims to bring together researchers and practitioners from universities and industry working in all aspects of multimodal child-machine interaction with a particular emphasis on, but not limited to, speech interactive interfaces.</a:t>
            </a:r>
          </a:p>
          <a:p>
            <a:pPr>
              <a:spcBef>
                <a:spcPts val="0"/>
              </a:spcBef>
            </a:pPr>
            <a:r>
              <a:rPr lang="en-US" sz="2400" dirty="0"/>
              <a:t>Board members:</a:t>
            </a:r>
          </a:p>
          <a:p>
            <a:pPr lvl="1">
              <a:spcBef>
                <a:spcPts val="0"/>
              </a:spcBef>
            </a:pPr>
            <a:r>
              <a:rPr lang="en-US" sz="2000" dirty="0"/>
              <a:t>Chairperson: Keelan Evanini (Educational Testing Service)</a:t>
            </a:r>
          </a:p>
          <a:p>
            <a:pPr lvl="1">
              <a:spcBef>
                <a:spcPts val="0"/>
              </a:spcBef>
            </a:pPr>
            <a:r>
              <a:rPr lang="en-US" sz="2000" dirty="0"/>
              <a:t>Secretaries: Maryam </a:t>
            </a:r>
            <a:r>
              <a:rPr lang="en-US" sz="2000" dirty="0" err="1"/>
              <a:t>Najafian</a:t>
            </a:r>
            <a:r>
              <a:rPr lang="en-US" sz="2000" dirty="0"/>
              <a:t> (CSAIL Lab, MIT), </a:t>
            </a:r>
            <a:r>
              <a:rPr lang="en-US" sz="2000" dirty="0" err="1"/>
              <a:t>Saeid</a:t>
            </a:r>
            <a:r>
              <a:rPr lang="en-US" sz="2000" dirty="0"/>
              <a:t> </a:t>
            </a:r>
            <a:r>
              <a:rPr lang="en-US" sz="2000" dirty="0" err="1"/>
              <a:t>Safavi</a:t>
            </a:r>
            <a:r>
              <a:rPr lang="en-US" sz="2000" dirty="0"/>
              <a:t> (University of Surrey)</a:t>
            </a:r>
          </a:p>
          <a:p>
            <a:pPr lvl="1">
              <a:spcBef>
                <a:spcPts val="0"/>
              </a:spcBef>
            </a:pPr>
            <a:r>
              <a:rPr lang="en-US" sz="2000" dirty="0"/>
              <a:t>Past chair advisory: Kay </a:t>
            </a:r>
            <a:r>
              <a:rPr lang="en-US" sz="2000" dirty="0" err="1"/>
              <a:t>Berkling</a:t>
            </a:r>
            <a:r>
              <a:rPr lang="en-US" sz="2000" dirty="0"/>
              <a:t> (DHBW)</a:t>
            </a:r>
          </a:p>
          <a:p>
            <a:r>
              <a:rPr lang="en-US" sz="2400" dirty="0">
                <a:hlinkClick r:id="rId3"/>
              </a:rPr>
              <a:t>SIG-CHILD mailing list</a:t>
            </a:r>
            <a:r>
              <a:rPr lang="en-US" sz="2400" dirty="0"/>
              <a:t> (81 members)</a:t>
            </a:r>
          </a:p>
          <a:p>
            <a:pPr marL="0" indent="0">
              <a:buNone/>
            </a:pPr>
            <a:endParaRPr lang="fr-FR" sz="2400" dirty="0"/>
          </a:p>
        </p:txBody>
      </p:sp>
    </p:spTree>
    <p:extLst>
      <p:ext uri="{BB962C8B-B14F-4D97-AF65-F5344CB8AC3E}">
        <p14:creationId xmlns:p14="http://schemas.microsoft.com/office/powerpoint/2010/main" val="182831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98E4BF-50C4-5849-8F3E-7014EC1027C3}"/>
              </a:ext>
            </a:extLst>
          </p:cNvPr>
          <p:cNvSpPr>
            <a:spLocks noGrp="1"/>
          </p:cNvSpPr>
          <p:nvPr>
            <p:ph type="title"/>
          </p:nvPr>
        </p:nvSpPr>
        <p:spPr/>
        <p:txBody>
          <a:bodyPr/>
          <a:lstStyle/>
          <a:p>
            <a:r>
              <a:rPr lang="en-US" dirty="0">
                <a:solidFill>
                  <a:srgbClr val="0084D1"/>
                </a:solidFill>
              </a:rPr>
              <a:t>SIG-CHILD activities</a:t>
            </a:r>
          </a:p>
        </p:txBody>
      </p:sp>
      <p:sp>
        <p:nvSpPr>
          <p:cNvPr id="3" name="Content Placeholder 2">
            <a:extLst>
              <a:ext uri="{FF2B5EF4-FFF2-40B4-BE49-F238E27FC236}">
                <a16:creationId xmlns:a16="http://schemas.microsoft.com/office/drawing/2014/main" xmlns="" id="{3729A06C-56A3-334C-AAA6-A75C49860252}"/>
              </a:ext>
            </a:extLst>
          </p:cNvPr>
          <p:cNvSpPr>
            <a:spLocks noGrp="1"/>
          </p:cNvSpPr>
          <p:nvPr>
            <p:ph idx="1"/>
          </p:nvPr>
        </p:nvSpPr>
        <p:spPr/>
        <p:txBody>
          <a:bodyPr/>
          <a:lstStyle/>
          <a:p>
            <a:pPr>
              <a:spcBef>
                <a:spcPts val="0"/>
              </a:spcBef>
            </a:pPr>
            <a:r>
              <a:rPr lang="en-US" sz="2400" dirty="0">
                <a:hlinkClick r:id="rId2"/>
              </a:rPr>
              <a:t>WOCCI 2017</a:t>
            </a:r>
            <a:r>
              <a:rPr lang="en-US" sz="2400" dirty="0"/>
              <a:t>: Workshop on Child Computer Interaction</a:t>
            </a:r>
          </a:p>
          <a:p>
            <a:pPr lvl="1">
              <a:spcBef>
                <a:spcPts val="0"/>
              </a:spcBef>
            </a:pPr>
            <a:r>
              <a:rPr lang="en-US" sz="2000" dirty="0"/>
              <a:t>workshop at ICMI 2017, International Conference on Multimodal Interaction</a:t>
            </a:r>
          </a:p>
          <a:p>
            <a:pPr lvl="1">
              <a:spcBef>
                <a:spcPts val="0"/>
              </a:spcBef>
            </a:pPr>
            <a:r>
              <a:rPr lang="en-US" sz="2000" dirty="0"/>
              <a:t>November 13, 2017 in Glasgow, Scotland</a:t>
            </a:r>
          </a:p>
          <a:p>
            <a:pPr lvl="1">
              <a:spcBef>
                <a:spcPts val="0"/>
              </a:spcBef>
            </a:pPr>
            <a:r>
              <a:rPr lang="en-US" sz="2000" dirty="0"/>
              <a:t>invited speaker: Martin Russell (University of Birmingham)</a:t>
            </a:r>
          </a:p>
          <a:p>
            <a:pPr lvl="1">
              <a:spcBef>
                <a:spcPts val="0"/>
              </a:spcBef>
            </a:pPr>
            <a:r>
              <a:rPr lang="en-US" sz="2000" dirty="0"/>
              <a:t>11 papers, 18 attendees</a:t>
            </a:r>
          </a:p>
          <a:p>
            <a:pPr lvl="1">
              <a:spcBef>
                <a:spcPts val="0"/>
              </a:spcBef>
            </a:pPr>
            <a:r>
              <a:rPr lang="en-US" sz="2000" dirty="0">
                <a:hlinkClick r:id="rId3"/>
              </a:rPr>
              <a:t>proceedings</a:t>
            </a:r>
            <a:r>
              <a:rPr lang="en-US" sz="2000" dirty="0"/>
              <a:t> available in ISCA archive</a:t>
            </a:r>
          </a:p>
          <a:p>
            <a:pPr>
              <a:spcBef>
                <a:spcPts val="0"/>
              </a:spcBef>
            </a:pPr>
            <a:r>
              <a:rPr lang="en-US" sz="2400" dirty="0"/>
              <a:t>upcoming plans</a:t>
            </a:r>
          </a:p>
          <a:p>
            <a:pPr lvl="1">
              <a:spcBef>
                <a:spcPts val="0"/>
              </a:spcBef>
            </a:pPr>
            <a:r>
              <a:rPr lang="en-US" sz="2000" dirty="0"/>
              <a:t>WOCCI 2019 (special session at Interspeech 2019 in Graz)</a:t>
            </a:r>
          </a:p>
          <a:p>
            <a:pPr lvl="1">
              <a:spcBef>
                <a:spcPts val="0"/>
              </a:spcBef>
            </a:pPr>
            <a:r>
              <a:rPr lang="en-US" sz="2000" dirty="0"/>
              <a:t>shared task on children’s ASR</a:t>
            </a:r>
            <a:endParaRPr lang="en-US" sz="1600" dirty="0"/>
          </a:p>
          <a:p>
            <a:endParaRPr lang="en-US"/>
          </a:p>
        </p:txBody>
      </p:sp>
      <p:pic>
        <p:nvPicPr>
          <p:cNvPr id="5" name="Picture 4">
            <a:extLst>
              <a:ext uri="{FF2B5EF4-FFF2-40B4-BE49-F238E27FC236}">
                <a16:creationId xmlns:a16="http://schemas.microsoft.com/office/drawing/2014/main" xmlns="" id="{BF598FFE-5C93-6642-8B1A-4DC3098D6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076"/>
            <a:ext cx="2215244" cy="888532"/>
          </a:xfrm>
          <a:prstGeom prst="rect">
            <a:avLst/>
          </a:prstGeom>
        </p:spPr>
      </p:pic>
    </p:spTree>
    <p:extLst>
      <p:ext uri="{BB962C8B-B14F-4D97-AF65-F5344CB8AC3E}">
        <p14:creationId xmlns:p14="http://schemas.microsoft.com/office/powerpoint/2010/main" val="72331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813"/>
            <a:ext cx="8229600" cy="1143000"/>
          </a:xfrm>
        </p:spPr>
        <p:txBody>
          <a:bodyPr>
            <a:normAutofit/>
          </a:bodyPr>
          <a:lstStyle/>
          <a:p>
            <a:r>
              <a:rPr lang="en-US" sz="5400" dirty="0">
                <a:solidFill>
                  <a:srgbClr val="0084D1"/>
                </a:solidFill>
              </a:rPr>
              <a:t>SIGML Outcomes 2018</a:t>
            </a:r>
          </a:p>
        </p:txBody>
      </p:sp>
      <p:sp>
        <p:nvSpPr>
          <p:cNvPr id="3" name="Espace réservé du contenu 2"/>
          <p:cNvSpPr>
            <a:spLocks noGrp="1"/>
          </p:cNvSpPr>
          <p:nvPr>
            <p:ph idx="1"/>
          </p:nvPr>
        </p:nvSpPr>
        <p:spPr>
          <a:xfrm>
            <a:off x="489098" y="1047307"/>
            <a:ext cx="8229600" cy="5343333"/>
          </a:xfrm>
        </p:spPr>
        <p:txBody>
          <a:bodyPr>
            <a:normAutofit/>
          </a:bodyPr>
          <a:lstStyle/>
          <a:p>
            <a:pPr>
              <a:spcBef>
                <a:spcPts val="0"/>
              </a:spcBef>
            </a:pPr>
            <a:r>
              <a:rPr lang="fr-FR" sz="2400" dirty="0"/>
              <a:t>MLSLP 2018</a:t>
            </a:r>
          </a:p>
          <a:p>
            <a:pPr lvl="1">
              <a:spcBef>
                <a:spcPts val="0"/>
              </a:spcBef>
            </a:pPr>
            <a:r>
              <a:rPr lang="fr-FR" sz="2000" dirty="0" err="1"/>
              <a:t>September</a:t>
            </a:r>
            <a:r>
              <a:rPr lang="fr-FR" sz="2000" dirty="0"/>
              <a:t> 7, 2018, Hyderabad.</a:t>
            </a:r>
          </a:p>
          <a:p>
            <a:pPr lvl="1">
              <a:spcBef>
                <a:spcPts val="0"/>
              </a:spcBef>
            </a:pPr>
            <a:r>
              <a:rPr lang="fr-FR" sz="2000" dirty="0"/>
              <a:t>https://</a:t>
            </a:r>
            <a:r>
              <a:rPr lang="fr-FR" sz="2000" dirty="0" err="1"/>
              <a:t>sites.google.com</a:t>
            </a:r>
            <a:r>
              <a:rPr lang="fr-FR" sz="2000" dirty="0"/>
              <a:t>/</a:t>
            </a:r>
            <a:r>
              <a:rPr lang="fr-FR" sz="2000" dirty="0" err="1"/>
              <a:t>view</a:t>
            </a:r>
            <a:r>
              <a:rPr lang="fr-FR" sz="2000" dirty="0"/>
              <a:t>/</a:t>
            </a:r>
            <a:r>
              <a:rPr lang="fr-FR" sz="2000" dirty="0" err="1"/>
              <a:t>mlslp</a:t>
            </a:r>
            <a:r>
              <a:rPr lang="fr-FR" sz="2000" dirty="0"/>
              <a:t>/home</a:t>
            </a:r>
          </a:p>
          <a:p>
            <a:pPr lvl="1">
              <a:spcBef>
                <a:spcPts val="0"/>
              </a:spcBef>
            </a:pPr>
            <a:r>
              <a:rPr lang="en-US" sz="2000" dirty="0"/>
              <a:t>General Chairs: Preethi Jyothi, Rohit </a:t>
            </a:r>
            <a:r>
              <a:rPr lang="en-US" sz="2000" dirty="0" err="1"/>
              <a:t>Prabhavalkar</a:t>
            </a:r>
            <a:endParaRPr lang="en-US" sz="2000" dirty="0"/>
          </a:p>
          <a:p>
            <a:pPr lvl="1">
              <a:spcBef>
                <a:spcPts val="0"/>
              </a:spcBef>
            </a:pPr>
            <a:r>
              <a:rPr lang="en-US" sz="2000" dirty="0"/>
              <a:t>Program Chairs: Liang Lu, Tara Sainath</a:t>
            </a:r>
          </a:p>
          <a:p>
            <a:pPr lvl="1">
              <a:spcBef>
                <a:spcPts val="0"/>
              </a:spcBef>
            </a:pPr>
            <a:r>
              <a:rPr lang="en-US" sz="2000" dirty="0"/>
              <a:t>Local Organizer: Negar </a:t>
            </a:r>
            <a:r>
              <a:rPr lang="en-US" sz="2000" dirty="0" err="1"/>
              <a:t>Saei</a:t>
            </a:r>
            <a:endParaRPr lang="en-US" sz="2000" dirty="0"/>
          </a:p>
          <a:p>
            <a:pPr lvl="1">
              <a:spcBef>
                <a:spcPts val="0"/>
              </a:spcBef>
            </a:pPr>
            <a:r>
              <a:rPr lang="en-US" sz="2000" dirty="0"/>
              <a:t>Registration opened 7/9, and closed 7/15 because the room is full.</a:t>
            </a:r>
          </a:p>
          <a:p>
            <a:r>
              <a:rPr lang="en-US" sz="2400" dirty="0"/>
              <a:t>Officer Elections</a:t>
            </a:r>
          </a:p>
          <a:p>
            <a:pPr lvl="1"/>
            <a:r>
              <a:rPr lang="en-US" sz="2000" dirty="0"/>
              <a:t>Nominations are open through September 2018</a:t>
            </a:r>
          </a:p>
          <a:p>
            <a:pPr lvl="1"/>
            <a:r>
              <a:rPr lang="en-US" sz="2000" dirty="0"/>
              <a:t>Elections will be held by e-mail during October 2018</a:t>
            </a:r>
          </a:p>
          <a:p>
            <a:pPr lvl="1"/>
            <a:r>
              <a:rPr lang="en-US" sz="2000" dirty="0"/>
              <a:t>Two current officers are not eligible for re-election (have served 8 years).  One has served two years, is therefore eligible </a:t>
            </a:r>
            <a:r>
              <a:rPr lang="en-US" sz="2000"/>
              <a:t>for re-election.</a:t>
            </a:r>
            <a:endParaRPr lang="en-US" sz="2000" dirty="0"/>
          </a:p>
          <a:p>
            <a:endParaRPr lang="fr-FR" sz="2400" dirty="0"/>
          </a:p>
        </p:txBody>
      </p:sp>
    </p:spTree>
    <p:extLst>
      <p:ext uri="{BB962C8B-B14F-4D97-AF65-F5344CB8AC3E}">
        <p14:creationId xmlns:p14="http://schemas.microsoft.com/office/powerpoint/2010/main" val="425158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813"/>
            <a:ext cx="8229600" cy="1143000"/>
          </a:xfrm>
        </p:spPr>
        <p:txBody>
          <a:bodyPr>
            <a:normAutofit/>
          </a:bodyPr>
          <a:lstStyle/>
          <a:p>
            <a:r>
              <a:rPr lang="en-US" sz="5400">
                <a:solidFill>
                  <a:srgbClr val="0084D1"/>
                </a:solidFill>
              </a:rPr>
              <a:t>SIGML Plans 2018</a:t>
            </a:r>
            <a:endParaRPr lang="en-US" sz="5400" dirty="0">
              <a:solidFill>
                <a:srgbClr val="0084D1"/>
              </a:solidFill>
            </a:endParaRPr>
          </a:p>
        </p:txBody>
      </p:sp>
      <p:sp>
        <p:nvSpPr>
          <p:cNvPr id="3" name="Espace réservé du contenu 2"/>
          <p:cNvSpPr>
            <a:spLocks noGrp="1"/>
          </p:cNvSpPr>
          <p:nvPr>
            <p:ph idx="1"/>
          </p:nvPr>
        </p:nvSpPr>
        <p:spPr>
          <a:xfrm>
            <a:off x="489098" y="1047307"/>
            <a:ext cx="8229600" cy="5343333"/>
          </a:xfrm>
        </p:spPr>
        <p:txBody>
          <a:bodyPr>
            <a:normAutofit/>
          </a:bodyPr>
          <a:lstStyle/>
          <a:p>
            <a:pPr>
              <a:spcBef>
                <a:spcPts val="0"/>
              </a:spcBef>
            </a:pPr>
            <a:r>
              <a:rPr lang="en-US" sz="2400" dirty="0"/>
              <a:t>Traditionally, MLSLP alternates between</a:t>
            </a:r>
          </a:p>
          <a:p>
            <a:pPr lvl="1">
              <a:spcBef>
                <a:spcPts val="0"/>
              </a:spcBef>
            </a:pPr>
            <a:r>
              <a:rPr lang="en-US" sz="2000" dirty="0"/>
              <a:t>ICML co-location: 2011, 2017, (2019?)</a:t>
            </a:r>
          </a:p>
          <a:p>
            <a:pPr lvl="1">
              <a:spcBef>
                <a:spcPts val="0"/>
              </a:spcBef>
            </a:pPr>
            <a:r>
              <a:rPr lang="en-US" sz="2000" dirty="0" err="1"/>
              <a:t>Interspeech</a:t>
            </a:r>
            <a:r>
              <a:rPr lang="en-US" sz="2000" dirty="0"/>
              <a:t> co-location: 2012, 2016, 2018</a:t>
            </a:r>
          </a:p>
          <a:p>
            <a:pPr>
              <a:spcBef>
                <a:spcPts val="0"/>
              </a:spcBef>
            </a:pPr>
            <a:r>
              <a:rPr lang="en-US" sz="2400" dirty="0"/>
              <a:t>MLSLP 2019</a:t>
            </a:r>
          </a:p>
          <a:p>
            <a:pPr lvl="1">
              <a:spcBef>
                <a:spcPts val="0"/>
              </a:spcBef>
            </a:pPr>
            <a:r>
              <a:rPr lang="en-US" sz="2000" dirty="0"/>
              <a:t>Possibly co-locate with ICML 2019, Long Beach, CA, 6/10-15.</a:t>
            </a:r>
          </a:p>
          <a:p>
            <a:pPr lvl="1">
              <a:spcBef>
                <a:spcPts val="0"/>
              </a:spcBef>
            </a:pPr>
            <a:r>
              <a:rPr lang="en-US" sz="2000" dirty="0"/>
              <a:t>Local organizing committee not yet recruited</a:t>
            </a:r>
          </a:p>
          <a:p>
            <a:pPr>
              <a:spcBef>
                <a:spcPts val="0"/>
              </a:spcBef>
            </a:pPr>
            <a:r>
              <a:rPr lang="en-US" sz="2400" dirty="0"/>
              <a:t>Scientific Committee of MLSLP</a:t>
            </a:r>
          </a:p>
          <a:p>
            <a:pPr lvl="1">
              <a:spcBef>
                <a:spcPts val="0"/>
              </a:spcBef>
            </a:pPr>
            <a:r>
              <a:rPr lang="en-US" sz="2000" dirty="0"/>
              <a:t>2016: 16 members (8 accepted papers)</a:t>
            </a:r>
          </a:p>
          <a:p>
            <a:pPr lvl="1">
              <a:spcBef>
                <a:spcPts val="0"/>
              </a:spcBef>
            </a:pPr>
            <a:r>
              <a:rPr lang="en-US" sz="2000" dirty="0"/>
              <a:t>2017: 13 members (5 accepted papers)</a:t>
            </a:r>
          </a:p>
          <a:p>
            <a:pPr lvl="1">
              <a:spcBef>
                <a:spcPts val="0"/>
              </a:spcBef>
            </a:pPr>
            <a:r>
              <a:rPr lang="en-US" sz="2000" dirty="0"/>
              <a:t>2018: 13 Members (13 accepted papers, of 30 submissions)</a:t>
            </a:r>
          </a:p>
        </p:txBody>
      </p:sp>
      <p:sp>
        <p:nvSpPr>
          <p:cNvPr id="4" name="Rectangle 3"/>
          <p:cNvSpPr/>
          <p:nvPr/>
        </p:nvSpPr>
        <p:spPr>
          <a:xfrm>
            <a:off x="4453217" y="3244334"/>
            <a:ext cx="237566" cy="369332"/>
          </a:xfrm>
          <a:prstGeom prst="rect">
            <a:avLst/>
          </a:prstGeom>
        </p:spPr>
        <p:txBody>
          <a:bodyPr wrap="none">
            <a:spAutoFit/>
          </a:bodyPr>
          <a:lstStyle/>
          <a:p>
            <a:r>
              <a:rPr lang="en-US" dirty="0"/>
              <a:t> </a:t>
            </a:r>
            <a:endParaRPr lang="fr-FR" dirty="0"/>
          </a:p>
        </p:txBody>
      </p:sp>
    </p:spTree>
    <p:extLst>
      <p:ext uri="{BB962C8B-B14F-4D97-AF65-F5344CB8AC3E}">
        <p14:creationId xmlns:p14="http://schemas.microsoft.com/office/powerpoint/2010/main" val="840247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326"/>
            <a:ext cx="9144000" cy="1143000"/>
          </a:xfrm>
        </p:spPr>
        <p:txBody>
          <a:bodyPr>
            <a:noAutofit/>
          </a:bodyPr>
          <a:lstStyle/>
          <a:p>
            <a:r>
              <a:rPr lang="en-US" sz="5400" dirty="0" err="1">
                <a:solidFill>
                  <a:srgbClr val="0084D1"/>
                </a:solidFill>
              </a:rPr>
              <a:t>SIGDial</a:t>
            </a:r>
            <a:r>
              <a:rPr lang="en-US" sz="5400" dirty="0">
                <a:solidFill>
                  <a:srgbClr val="0084D1"/>
                </a:solidFill>
              </a:rPr>
              <a:t> Exec, </a:t>
            </a:r>
            <a:r>
              <a:rPr lang="en-US" sz="5400" dirty="0" smtClean="0">
                <a:solidFill>
                  <a:srgbClr val="0084D1"/>
                </a:solidFill>
              </a:rPr>
              <a:t>SAC &amp; members</a:t>
            </a:r>
            <a:endParaRPr lang="fr-FR" sz="5400" dirty="0">
              <a:solidFill>
                <a:srgbClr val="0084D1"/>
              </a:solidFill>
            </a:endParaRPr>
          </a:p>
        </p:txBody>
      </p:sp>
      <p:sp>
        <p:nvSpPr>
          <p:cNvPr id="3" name="Espace réservé du contenu 2"/>
          <p:cNvSpPr>
            <a:spLocks noGrp="1"/>
          </p:cNvSpPr>
          <p:nvPr>
            <p:ph idx="1"/>
          </p:nvPr>
        </p:nvSpPr>
        <p:spPr>
          <a:xfrm>
            <a:off x="150125" y="1160062"/>
            <a:ext cx="9103057" cy="5116229"/>
          </a:xfrm>
        </p:spPr>
        <p:txBody>
          <a:bodyPr>
            <a:noAutofit/>
          </a:bodyPr>
          <a:lstStyle/>
          <a:p>
            <a:pPr fontAlgn="base"/>
            <a:r>
              <a:rPr lang="en-US" sz="2000" dirty="0"/>
              <a:t>Last election February 2017 (plus bi-election November 2017), board is now:</a:t>
            </a:r>
          </a:p>
          <a:p>
            <a:pPr fontAlgn="base"/>
            <a:r>
              <a:rPr lang="en-US" sz="2000" dirty="0"/>
              <a:t>President: Jason Williams, Apple</a:t>
            </a:r>
          </a:p>
          <a:p>
            <a:pPr fontAlgn="base"/>
            <a:r>
              <a:rPr lang="en-US" sz="2000" dirty="0"/>
              <a:t>Vice-President: </a:t>
            </a:r>
            <a:r>
              <a:rPr lang="en-US" sz="2000" dirty="0" err="1"/>
              <a:t>Kallirroi</a:t>
            </a:r>
            <a:r>
              <a:rPr lang="en-US" sz="2000" dirty="0"/>
              <a:t> </a:t>
            </a:r>
            <a:r>
              <a:rPr lang="en-US" sz="2000" dirty="0" err="1"/>
              <a:t>Georgila</a:t>
            </a:r>
            <a:r>
              <a:rPr lang="en-US" sz="2000" dirty="0"/>
              <a:t>, USC ICT</a:t>
            </a:r>
          </a:p>
          <a:p>
            <a:pPr fontAlgn="base"/>
            <a:r>
              <a:rPr lang="en-US" sz="2000" dirty="0"/>
              <a:t>Treasurer: Ethan Selfridge, Interactions Corp</a:t>
            </a:r>
          </a:p>
          <a:p>
            <a:pPr fontAlgn="base"/>
            <a:r>
              <a:rPr lang="en-US" sz="2000" dirty="0"/>
              <a:t>Secretary: </a:t>
            </a:r>
            <a:r>
              <a:rPr lang="en-US" sz="2000" dirty="0" err="1"/>
              <a:t>Vikram</a:t>
            </a:r>
            <a:r>
              <a:rPr lang="en-US" sz="2000" dirty="0"/>
              <a:t> </a:t>
            </a:r>
            <a:r>
              <a:rPr lang="en-US" sz="2000" dirty="0" err="1"/>
              <a:t>Ramanarayanan</a:t>
            </a:r>
            <a:r>
              <a:rPr lang="en-US" sz="2000" dirty="0"/>
              <a:t>, ETS</a:t>
            </a:r>
          </a:p>
          <a:p>
            <a:pPr fontAlgn="base"/>
            <a:r>
              <a:rPr lang="en-US" sz="2000" dirty="0"/>
              <a:t>Scientific Advisory Committee (SIGDIAL board): Annie Louis, </a:t>
            </a:r>
            <a:r>
              <a:rPr lang="en-US" sz="2000" dirty="0" err="1"/>
              <a:t>Ryuchiro</a:t>
            </a:r>
            <a:r>
              <a:rPr lang="en-US" sz="2000" dirty="0"/>
              <a:t> </a:t>
            </a:r>
            <a:r>
              <a:rPr lang="en-US" sz="2000" dirty="0" err="1"/>
              <a:t>Higashinaka</a:t>
            </a:r>
            <a:r>
              <a:rPr lang="en-US" sz="2000" dirty="0"/>
              <a:t>, </a:t>
            </a:r>
            <a:r>
              <a:rPr lang="en-US" sz="2000" dirty="0" err="1"/>
              <a:t>Milica</a:t>
            </a:r>
            <a:r>
              <a:rPr lang="en-US" sz="2000" dirty="0"/>
              <a:t> </a:t>
            </a:r>
            <a:r>
              <a:rPr lang="en-US" sz="2000" dirty="0" err="1"/>
              <a:t>Gasic</a:t>
            </a:r>
            <a:r>
              <a:rPr lang="en-US" sz="2000" dirty="0"/>
              <a:t>, Barbara Di Eugenio, Kai Yu, Gabriel </a:t>
            </a:r>
            <a:r>
              <a:rPr lang="en-US" sz="2000" dirty="0" err="1"/>
              <a:t>Skantze</a:t>
            </a:r>
            <a:endParaRPr lang="en-US" sz="2000" dirty="0"/>
          </a:p>
          <a:p>
            <a:pPr fontAlgn="base"/>
            <a:r>
              <a:rPr lang="en-US" sz="2000" dirty="0"/>
              <a:t>Liaisons: Sebastian Moeller (ISCA), Raquel Fernandez &amp; David </a:t>
            </a:r>
            <a:r>
              <a:rPr lang="en-US" sz="2000" dirty="0" err="1"/>
              <a:t>Schlangen</a:t>
            </a:r>
            <a:r>
              <a:rPr lang="en-US" sz="2000" dirty="0"/>
              <a:t> (SEMDIAL), Satoshi Nakamura (IEEE SLTC), Kotaro Funakoshi (SIG-SLUD), Candace Sidner (IUI), Alex </a:t>
            </a:r>
            <a:r>
              <a:rPr lang="en-US" sz="2000" dirty="0" err="1"/>
              <a:t>Rudnicky</a:t>
            </a:r>
            <a:r>
              <a:rPr lang="en-US" sz="2000" dirty="0"/>
              <a:t> (AVIOS), </a:t>
            </a:r>
            <a:r>
              <a:rPr lang="en-US" sz="2000" dirty="0" err="1"/>
              <a:t>Kristiina</a:t>
            </a:r>
            <a:r>
              <a:rPr lang="en-US" sz="2000" dirty="0"/>
              <a:t> Jokinen (IWSDS), Dan </a:t>
            </a:r>
            <a:r>
              <a:rPr lang="en-US" sz="2000" dirty="0" err="1"/>
              <a:t>Bohus</a:t>
            </a:r>
            <a:r>
              <a:rPr lang="en-US" sz="2000" dirty="0"/>
              <a:t> (ICMI), John Langford (ICML), Antoine </a:t>
            </a:r>
            <a:r>
              <a:rPr lang="en-US" sz="2000" dirty="0" err="1"/>
              <a:t>Bordes</a:t>
            </a:r>
            <a:r>
              <a:rPr lang="en-US" sz="2000" dirty="0"/>
              <a:t> (NIPS/ICLR)</a:t>
            </a:r>
          </a:p>
          <a:p>
            <a:pPr fontAlgn="base"/>
            <a:r>
              <a:rPr lang="en-US" sz="2000" dirty="0"/>
              <a:t>President Emeritus: Amanda Stent</a:t>
            </a:r>
          </a:p>
          <a:p>
            <a:pPr fontAlgn="base"/>
            <a:r>
              <a:rPr lang="en-US" sz="2000" dirty="0"/>
              <a:t>Members: 581</a:t>
            </a:r>
          </a:p>
          <a:p>
            <a:pPr fontAlgn="base"/>
            <a:r>
              <a:rPr lang="en-US" sz="2000" dirty="0"/>
              <a:t>Website: </a:t>
            </a:r>
            <a:r>
              <a:rPr lang="en-US" sz="2000" u="sng" dirty="0">
                <a:hlinkClick r:id="rId2"/>
              </a:rPr>
              <a:t>http://www.sigdial.org</a:t>
            </a:r>
            <a:r>
              <a:rPr lang="en-US" sz="2000" dirty="0"/>
              <a:t> </a:t>
            </a:r>
          </a:p>
          <a:p>
            <a:pPr fontAlgn="base"/>
            <a:r>
              <a:rPr lang="en-US" sz="2000" dirty="0"/>
              <a:t>Mailing List: </a:t>
            </a:r>
            <a:r>
              <a:rPr lang="en-US" sz="2000" u="sng" dirty="0">
                <a:hlinkClick r:id="rId3"/>
              </a:rPr>
              <a:t>http://sigdial.org/content/mailing-list-administration</a:t>
            </a:r>
            <a:endParaRPr lang="en-US" sz="2000" dirty="0"/>
          </a:p>
          <a:p>
            <a:pPr marL="0" indent="0">
              <a:buNone/>
            </a:pPr>
            <a:endParaRPr lang="fr-FR" sz="2400" dirty="0"/>
          </a:p>
        </p:txBody>
      </p:sp>
    </p:spTree>
    <p:extLst>
      <p:ext uri="{BB962C8B-B14F-4D97-AF65-F5344CB8AC3E}">
        <p14:creationId xmlns:p14="http://schemas.microsoft.com/office/powerpoint/2010/main" val="2289948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326"/>
            <a:ext cx="9144000" cy="1143000"/>
          </a:xfrm>
        </p:spPr>
        <p:txBody>
          <a:bodyPr>
            <a:noAutofit/>
          </a:bodyPr>
          <a:lstStyle/>
          <a:p>
            <a:r>
              <a:rPr lang="en-US" sz="5400" dirty="0" err="1">
                <a:solidFill>
                  <a:srgbClr val="0084D1"/>
                </a:solidFill>
              </a:rPr>
              <a:t>SIGdial</a:t>
            </a:r>
            <a:r>
              <a:rPr lang="en-US" sz="5400" dirty="0">
                <a:solidFill>
                  <a:srgbClr val="0084D1"/>
                </a:solidFill>
              </a:rPr>
              <a:t> Functions and Activities</a:t>
            </a:r>
            <a:endParaRPr lang="fr-FR" sz="5400" dirty="0">
              <a:solidFill>
                <a:srgbClr val="0084D1"/>
              </a:solidFill>
            </a:endParaRPr>
          </a:p>
        </p:txBody>
      </p:sp>
      <p:sp>
        <p:nvSpPr>
          <p:cNvPr id="3" name="Espace réservé du contenu 2"/>
          <p:cNvSpPr>
            <a:spLocks noGrp="1"/>
          </p:cNvSpPr>
          <p:nvPr>
            <p:ph idx="1"/>
          </p:nvPr>
        </p:nvSpPr>
        <p:spPr>
          <a:xfrm>
            <a:off x="150125" y="1160062"/>
            <a:ext cx="9103057" cy="5116229"/>
          </a:xfrm>
        </p:spPr>
        <p:txBody>
          <a:bodyPr>
            <a:noAutofit/>
          </a:bodyPr>
          <a:lstStyle/>
          <a:p>
            <a:pPr fontAlgn="base"/>
            <a:r>
              <a:rPr lang="en-US" sz="2400" dirty="0"/>
              <a:t>To promote interest in </a:t>
            </a:r>
            <a:r>
              <a:rPr lang="en-US" sz="2400" b="1" dirty="0"/>
              <a:t>discourse and dialogue processing</a:t>
            </a:r>
            <a:endParaRPr lang="en-US" sz="2400" dirty="0"/>
          </a:p>
          <a:p>
            <a:pPr lvl="1" fontAlgn="base">
              <a:spcBef>
                <a:spcPts val="0"/>
              </a:spcBef>
            </a:pPr>
            <a:r>
              <a:rPr lang="en-US" sz="2000" dirty="0"/>
              <a:t>Focal event: SIGDIAL Conference annual meeting (12-14 </a:t>
            </a:r>
            <a:r>
              <a:rPr lang="en-US" sz="2000" dirty="0" smtClean="0"/>
              <a:t>/7/2018</a:t>
            </a:r>
            <a:r>
              <a:rPr lang="en-US" sz="2000" dirty="0"/>
              <a:t>, Melbourne)</a:t>
            </a:r>
          </a:p>
          <a:p>
            <a:pPr lvl="1" fontAlgn="base">
              <a:spcBef>
                <a:spcPts val="0"/>
              </a:spcBef>
            </a:pPr>
            <a:r>
              <a:rPr lang="en-US" sz="2000" dirty="0"/>
              <a:t>Next event: SIGDIAL 2019, Stockholm, Sweden (immediately before/after INTERSPEECH)</a:t>
            </a:r>
          </a:p>
          <a:p>
            <a:pPr lvl="1" fontAlgn="base">
              <a:spcBef>
                <a:spcPts val="0"/>
              </a:spcBef>
            </a:pPr>
            <a:r>
              <a:rPr lang="en-US" sz="2000" dirty="0"/>
              <a:t>Develop the field: Annual Young Researchers’ Roundtable on Spoken Dialog Systems (YRRSDS); student travel grants to SIGDIAL and endorsed events</a:t>
            </a:r>
          </a:p>
          <a:p>
            <a:pPr lvl="1" fontAlgn="base">
              <a:spcBef>
                <a:spcPts val="0"/>
              </a:spcBef>
            </a:pPr>
            <a:r>
              <a:rPr lang="en-US" sz="2000" dirty="0"/>
              <a:t>Liaise with ISCA, ACL and AAAI</a:t>
            </a:r>
          </a:p>
          <a:p>
            <a:pPr fontAlgn="base"/>
            <a:r>
              <a:rPr lang="en-US" sz="2400" dirty="0"/>
              <a:t>To facilitate the exchange of research developments in the field:</a:t>
            </a:r>
          </a:p>
          <a:p>
            <a:pPr lvl="1" fontAlgn="base">
              <a:spcBef>
                <a:spcPts val="0"/>
              </a:spcBef>
            </a:pPr>
            <a:r>
              <a:rPr lang="en-US" sz="2000" dirty="0"/>
              <a:t>Maintain an active mailing list </a:t>
            </a:r>
            <a:r>
              <a:rPr lang="en-US" sz="2000" u="sng" dirty="0">
                <a:hlinkClick r:id="rId2"/>
              </a:rPr>
              <a:t>http://sigdial.org/content/mailing-list-administration</a:t>
            </a:r>
            <a:endParaRPr lang="en-US" sz="2000" dirty="0"/>
          </a:p>
          <a:p>
            <a:pPr lvl="1" fontAlgn="base">
              <a:spcBef>
                <a:spcPts val="0"/>
              </a:spcBef>
            </a:pPr>
            <a:r>
              <a:rPr lang="en-US" sz="2000" dirty="0"/>
              <a:t>Produce videos and archive SIGDIAL presentations</a:t>
            </a:r>
          </a:p>
          <a:p>
            <a:pPr lvl="1" fontAlgn="base">
              <a:spcBef>
                <a:spcPts val="0"/>
              </a:spcBef>
            </a:pPr>
            <a:r>
              <a:rPr lang="en-US" sz="2000" dirty="0"/>
              <a:t>Provide mentoring for accepted SIGDIAL papers </a:t>
            </a:r>
          </a:p>
          <a:p>
            <a:pPr fontAlgn="base"/>
            <a:r>
              <a:rPr lang="en-US" sz="2400" dirty="0"/>
              <a:t>To endorse high-quality events in the field</a:t>
            </a:r>
          </a:p>
          <a:p>
            <a:pPr lvl="1" fontAlgn="base">
              <a:spcBef>
                <a:spcPts val="0"/>
              </a:spcBef>
            </a:pPr>
            <a:r>
              <a:rPr lang="en-US" sz="2000" dirty="0"/>
              <a:t>Endorse events: </a:t>
            </a:r>
            <a:r>
              <a:rPr lang="en-US" sz="2000" dirty="0" err="1"/>
              <a:t>SemDial</a:t>
            </a:r>
            <a:r>
              <a:rPr lang="en-US" sz="2000" dirty="0"/>
              <a:t>, workshops, etc.</a:t>
            </a:r>
          </a:p>
          <a:p>
            <a:pPr lvl="1" fontAlgn="base">
              <a:spcBef>
                <a:spcPts val="0"/>
              </a:spcBef>
            </a:pPr>
            <a:r>
              <a:rPr lang="en-US" sz="2000" dirty="0"/>
              <a:t>Endorse journals: Discourse and Dialog</a:t>
            </a:r>
          </a:p>
          <a:p>
            <a:endParaRPr lang="fr-FR" sz="2400" dirty="0"/>
          </a:p>
        </p:txBody>
      </p:sp>
    </p:spTree>
    <p:extLst>
      <p:ext uri="{BB962C8B-B14F-4D97-AF65-F5344CB8AC3E}">
        <p14:creationId xmlns:p14="http://schemas.microsoft.com/office/powerpoint/2010/main" val="2521958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7"/>
            <a:ext cx="8229600" cy="1143000"/>
          </a:xfrm>
        </p:spPr>
        <p:txBody>
          <a:bodyPr>
            <a:normAutofit/>
          </a:bodyPr>
          <a:lstStyle/>
          <a:p>
            <a:r>
              <a:rPr lang="en-US" sz="5400" dirty="0" smtClean="0">
                <a:solidFill>
                  <a:srgbClr val="0084D1"/>
                </a:solidFill>
              </a:rPr>
              <a:t>SIG objectives (2)</a:t>
            </a:r>
            <a:endParaRPr lang="en-US" sz="5400" dirty="0">
              <a:solidFill>
                <a:srgbClr val="0084D1"/>
              </a:solidFill>
            </a:endParaRPr>
          </a:p>
        </p:txBody>
      </p:sp>
      <p:sp>
        <p:nvSpPr>
          <p:cNvPr id="3" name="Espace réservé du contenu 2"/>
          <p:cNvSpPr>
            <a:spLocks noGrp="1"/>
          </p:cNvSpPr>
          <p:nvPr>
            <p:ph idx="1"/>
          </p:nvPr>
        </p:nvSpPr>
        <p:spPr>
          <a:xfrm>
            <a:off x="457200" y="1268760"/>
            <a:ext cx="8229600" cy="5328592"/>
          </a:xfrm>
        </p:spPr>
        <p:txBody>
          <a:bodyPr>
            <a:normAutofit/>
          </a:bodyPr>
          <a:lstStyle/>
          <a:p>
            <a:r>
              <a:rPr lang="en-US" sz="2000" dirty="0" smtClean="0"/>
              <a:t>Interfaces with other disciplines</a:t>
            </a:r>
          </a:p>
          <a:p>
            <a:pPr lvl="1"/>
            <a:r>
              <a:rPr lang="en-US" sz="1800" dirty="0" smtClean="0"/>
              <a:t>Examples of WOCCI with ICMI, AVSP with FAA, etc</a:t>
            </a:r>
          </a:p>
          <a:p>
            <a:pPr lvl="1"/>
            <a:r>
              <a:rPr lang="en-US" sz="1800" dirty="0" smtClean="0"/>
              <a:t>Joint affiliations with IEEE, ACM &amp; ELRA</a:t>
            </a:r>
          </a:p>
          <a:p>
            <a:pPr lvl="1"/>
            <a:r>
              <a:rPr lang="en-US" sz="1800" dirty="0" smtClean="0"/>
              <a:t>JEP/TAL, AISV/Voice</a:t>
            </a:r>
          </a:p>
          <a:p>
            <a:endParaRPr lang="en-US" sz="2000" dirty="0" smtClean="0"/>
          </a:p>
          <a:p>
            <a:r>
              <a:rPr lang="en-US" sz="2000" dirty="0" smtClean="0"/>
              <a:t>Bridging inside</a:t>
            </a:r>
          </a:p>
          <a:p>
            <a:pPr lvl="1"/>
            <a:r>
              <a:rPr lang="en-US" sz="1800" dirty="0" smtClean="0"/>
              <a:t>HIST with speech</a:t>
            </a:r>
            <a:br>
              <a:rPr lang="en-US" sz="1800" dirty="0" smtClean="0"/>
            </a:br>
            <a:r>
              <a:rPr lang="en-US" sz="1800" dirty="0" smtClean="0"/>
              <a:t> technology,</a:t>
            </a:r>
            <a:br>
              <a:rPr lang="en-US" sz="1800" dirty="0" smtClean="0"/>
            </a:br>
            <a:r>
              <a:rPr lang="en-US" sz="1800" dirty="0" smtClean="0"/>
              <a:t>SIGML &amp; </a:t>
            </a:r>
            <a:r>
              <a:rPr lang="en-US" sz="1800" dirty="0" err="1" smtClean="0"/>
              <a:t>RoSP</a:t>
            </a:r>
            <a:r>
              <a:rPr lang="en-US" sz="1800" dirty="0" smtClean="0"/>
              <a:t>,</a:t>
            </a:r>
            <a:br>
              <a:rPr lang="en-US" sz="1800" dirty="0" smtClean="0"/>
            </a:br>
            <a:r>
              <a:rPr lang="en-US" sz="1800" dirty="0" smtClean="0"/>
              <a:t>CHILD &amp; </a:t>
            </a:r>
            <a:r>
              <a:rPr lang="en-US" sz="1800" dirty="0" err="1" smtClean="0"/>
              <a:t>SLaTE</a:t>
            </a:r>
            <a:r>
              <a:rPr lang="en-US" sz="1800" dirty="0" smtClean="0"/>
              <a:t>,</a:t>
            </a:r>
            <a:br>
              <a:rPr lang="en-US" sz="1800" dirty="0" smtClean="0"/>
            </a:br>
            <a:r>
              <a:rPr lang="en-US" sz="1800" dirty="0" err="1" smtClean="0"/>
              <a:t>etc</a:t>
            </a:r>
            <a:r>
              <a:rPr lang="en-US" sz="1800" dirty="0" smtClean="0"/>
              <a:t>…</a:t>
            </a:r>
          </a:p>
          <a:p>
            <a:pPr lvl="1"/>
            <a:endParaRPr lang="en-US" sz="1800" dirty="0" smtClean="0"/>
          </a:p>
          <a:p>
            <a:r>
              <a:rPr lang="en-US" sz="2000" dirty="0" smtClean="0"/>
              <a:t>New SIGs</a:t>
            </a:r>
          </a:p>
          <a:p>
            <a:pPr lvl="1"/>
            <a:r>
              <a:rPr lang="en-US" sz="1800" dirty="0" smtClean="0"/>
              <a:t>Speech production?</a:t>
            </a:r>
          </a:p>
          <a:p>
            <a:pPr lvl="1"/>
            <a:endParaRPr lang="en-US" sz="1800" dirty="0" smtClean="0"/>
          </a:p>
        </p:txBody>
      </p:sp>
      <p:grpSp>
        <p:nvGrpSpPr>
          <p:cNvPr id="4" name="Groupe 3"/>
          <p:cNvGrpSpPr/>
          <p:nvPr/>
        </p:nvGrpSpPr>
        <p:grpSpPr>
          <a:xfrm>
            <a:off x="2915816" y="1571908"/>
            <a:ext cx="5976664" cy="4869160"/>
            <a:chOff x="2915816" y="1577976"/>
            <a:chExt cx="5976664" cy="4869160"/>
          </a:xfrm>
        </p:grpSpPr>
        <p:sp>
          <p:nvSpPr>
            <p:cNvPr id="15" name="Ellipse 14"/>
            <p:cNvSpPr/>
            <p:nvPr/>
          </p:nvSpPr>
          <p:spPr>
            <a:xfrm>
              <a:off x="4860032" y="5150992"/>
              <a:ext cx="1728192" cy="129614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Natural language processing</a:t>
              </a:r>
              <a:endParaRPr lang="en-US" dirty="0"/>
            </a:p>
          </p:txBody>
        </p:sp>
        <p:sp>
          <p:nvSpPr>
            <p:cNvPr id="17" name="Ellipse 16"/>
            <p:cNvSpPr/>
            <p:nvPr/>
          </p:nvSpPr>
          <p:spPr>
            <a:xfrm>
              <a:off x="5292080" y="1938016"/>
              <a:ext cx="1728192" cy="129614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Affective computing</a:t>
              </a:r>
              <a:endParaRPr lang="en-US" dirty="0"/>
            </a:p>
          </p:txBody>
        </p:sp>
        <p:sp>
          <p:nvSpPr>
            <p:cNvPr id="7" name="Ellipse 6"/>
            <p:cNvSpPr/>
            <p:nvPr/>
          </p:nvSpPr>
          <p:spPr>
            <a:xfrm>
              <a:off x="7020272" y="3090144"/>
              <a:ext cx="1728192" cy="129614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t>Computer Graphics</a:t>
              </a:r>
              <a:endParaRPr lang="en-US"/>
            </a:p>
          </p:txBody>
        </p:sp>
        <p:sp>
          <p:nvSpPr>
            <p:cNvPr id="5" name="Ellipse 4"/>
            <p:cNvSpPr/>
            <p:nvPr/>
          </p:nvSpPr>
          <p:spPr>
            <a:xfrm>
              <a:off x="5004048" y="3522192"/>
              <a:ext cx="172819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t>ISCA</a:t>
              </a:r>
            </a:p>
            <a:p>
              <a:pPr algn="ctr"/>
              <a:r>
                <a:rPr lang="en-US" smtClean="0"/>
                <a:t>Interspeech</a:t>
              </a:r>
              <a:endParaRPr lang="en-US"/>
            </a:p>
          </p:txBody>
        </p:sp>
        <p:sp>
          <p:nvSpPr>
            <p:cNvPr id="6" name="Ellipse 5"/>
            <p:cNvSpPr/>
            <p:nvPr/>
          </p:nvSpPr>
          <p:spPr>
            <a:xfrm>
              <a:off x="6300192" y="3522192"/>
              <a:ext cx="927720" cy="80047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t>AVISA</a:t>
              </a:r>
              <a:endParaRPr lang="en-US"/>
            </a:p>
          </p:txBody>
        </p:sp>
        <p:sp>
          <p:nvSpPr>
            <p:cNvPr id="8" name="Ellipse 7"/>
            <p:cNvSpPr/>
            <p:nvPr/>
          </p:nvSpPr>
          <p:spPr>
            <a:xfrm>
              <a:off x="6876256" y="4530304"/>
              <a:ext cx="1728192" cy="129614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Educational</a:t>
              </a:r>
            </a:p>
            <a:p>
              <a:pPr algn="ctr"/>
              <a:r>
                <a:rPr lang="en-US" dirty="0" smtClean="0"/>
                <a:t>Sciences</a:t>
              </a:r>
              <a:endParaRPr lang="en-US" dirty="0"/>
            </a:p>
          </p:txBody>
        </p:sp>
        <p:sp>
          <p:nvSpPr>
            <p:cNvPr id="9" name="Ellipse 8"/>
            <p:cNvSpPr/>
            <p:nvPr/>
          </p:nvSpPr>
          <p:spPr>
            <a:xfrm>
              <a:off x="6228184" y="4386288"/>
              <a:ext cx="927720" cy="80047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t>SLaTE</a:t>
              </a:r>
              <a:endParaRPr lang="en-US"/>
            </a:p>
          </p:txBody>
        </p:sp>
        <p:sp>
          <p:nvSpPr>
            <p:cNvPr id="10" name="Ellipse 9"/>
            <p:cNvSpPr/>
            <p:nvPr/>
          </p:nvSpPr>
          <p:spPr>
            <a:xfrm>
              <a:off x="3131840" y="2946128"/>
              <a:ext cx="1728192" cy="129614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t>Machine</a:t>
              </a:r>
            </a:p>
            <a:p>
              <a:pPr algn="ctr"/>
              <a:r>
                <a:rPr lang="en-US" smtClean="0"/>
                <a:t>Learning</a:t>
              </a:r>
              <a:endParaRPr lang="en-US"/>
            </a:p>
          </p:txBody>
        </p:sp>
        <p:sp>
          <p:nvSpPr>
            <p:cNvPr id="11" name="Ellipse 10"/>
            <p:cNvSpPr/>
            <p:nvPr/>
          </p:nvSpPr>
          <p:spPr>
            <a:xfrm>
              <a:off x="4499992" y="3378176"/>
              <a:ext cx="927720" cy="80047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t>SIGML</a:t>
              </a:r>
              <a:endParaRPr lang="en-US"/>
            </a:p>
          </p:txBody>
        </p:sp>
        <p:sp>
          <p:nvSpPr>
            <p:cNvPr id="12" name="Ellipse 11"/>
            <p:cNvSpPr/>
            <p:nvPr/>
          </p:nvSpPr>
          <p:spPr>
            <a:xfrm>
              <a:off x="2915816" y="4314280"/>
              <a:ext cx="1728192" cy="129614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t>Human-Computer</a:t>
              </a:r>
              <a:br>
                <a:rPr lang="en-US" smtClean="0"/>
              </a:br>
              <a:r>
                <a:rPr lang="en-US" smtClean="0"/>
                <a:t>Interaction</a:t>
              </a:r>
              <a:endParaRPr lang="en-US"/>
            </a:p>
          </p:txBody>
        </p:sp>
        <p:sp>
          <p:nvSpPr>
            <p:cNvPr id="13" name="Ellipse 12"/>
            <p:cNvSpPr/>
            <p:nvPr/>
          </p:nvSpPr>
          <p:spPr>
            <a:xfrm>
              <a:off x="4427984" y="4242272"/>
              <a:ext cx="927720" cy="80047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t>CHILD</a:t>
              </a:r>
              <a:endParaRPr lang="en-US"/>
            </a:p>
          </p:txBody>
        </p:sp>
        <p:sp>
          <p:nvSpPr>
            <p:cNvPr id="14" name="Ellipse 13"/>
            <p:cNvSpPr/>
            <p:nvPr/>
          </p:nvSpPr>
          <p:spPr>
            <a:xfrm>
              <a:off x="5292080" y="4530304"/>
              <a:ext cx="927720" cy="80047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t>SIGdial</a:t>
              </a:r>
              <a:endParaRPr lang="en-US" dirty="0"/>
            </a:p>
          </p:txBody>
        </p:sp>
        <p:sp>
          <p:nvSpPr>
            <p:cNvPr id="16" name="Ellipse 15"/>
            <p:cNvSpPr/>
            <p:nvPr/>
          </p:nvSpPr>
          <p:spPr>
            <a:xfrm>
              <a:off x="5436096" y="3018136"/>
              <a:ext cx="927720" cy="80047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t>SPro</a:t>
              </a:r>
              <a:endParaRPr lang="en-US" dirty="0"/>
            </a:p>
          </p:txBody>
        </p:sp>
        <p:sp>
          <p:nvSpPr>
            <p:cNvPr id="18" name="Ellipse 17"/>
            <p:cNvSpPr/>
            <p:nvPr/>
          </p:nvSpPr>
          <p:spPr>
            <a:xfrm>
              <a:off x="7164288" y="1577976"/>
              <a:ext cx="1728192" cy="129614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a:t>
              </a:r>
              <a:endParaRPr lang="en-US" dirty="0"/>
            </a:p>
          </p:txBody>
        </p:sp>
        <p:cxnSp>
          <p:nvCxnSpPr>
            <p:cNvPr id="20" name="Connecteur droit 19"/>
            <p:cNvCxnSpPr>
              <a:endCxn id="18" idx="3"/>
            </p:cNvCxnSpPr>
            <p:nvPr/>
          </p:nvCxnSpPr>
          <p:spPr>
            <a:xfrm flipV="1">
              <a:off x="6372200" y="2684304"/>
              <a:ext cx="1045176" cy="909896"/>
            </a:xfrm>
            <a:prstGeom prst="line">
              <a:avLst/>
            </a:prstGeom>
            <a:ln w="38100">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288750"/>
            <a:ext cx="8229600" cy="1143000"/>
          </a:xfrm>
        </p:spPr>
        <p:txBody>
          <a:bodyPr>
            <a:noAutofit/>
          </a:bodyPr>
          <a:lstStyle/>
          <a:p>
            <a:r>
              <a:rPr lang="en-US" sz="4000" dirty="0" smtClean="0"/>
              <a:t>Speech and Language in Multimedia</a:t>
            </a:r>
            <a:r>
              <a:rPr lang="en-US" sz="3600" dirty="0" smtClean="0"/>
              <a:t/>
            </a:r>
            <a:br>
              <a:rPr lang="en-US" sz="3600" dirty="0" smtClean="0"/>
            </a:br>
            <a:r>
              <a:rPr lang="en-US" sz="2800" dirty="0" smtClean="0">
                <a:solidFill>
                  <a:schemeClr val="accent1">
                    <a:lumMod val="75000"/>
                  </a:schemeClr>
                </a:solidFill>
              </a:rPr>
              <a:t>ISCA Special Interest Group</a:t>
            </a:r>
            <a:br>
              <a:rPr lang="en-US" sz="2800" dirty="0" smtClean="0">
                <a:solidFill>
                  <a:schemeClr val="accent1">
                    <a:lumMod val="75000"/>
                  </a:schemeClr>
                </a:solidFill>
              </a:rPr>
            </a:br>
            <a:r>
              <a:rPr lang="en-US" sz="2200" dirty="0" smtClean="0"/>
              <a:t>http://slim-</a:t>
            </a:r>
            <a:r>
              <a:rPr lang="en-US" sz="2200" dirty="0" err="1" smtClean="0"/>
              <a:t>sig.irisa.fr</a:t>
            </a:r>
            <a:endParaRPr lang="en-US" sz="2200" dirty="0"/>
          </a:p>
        </p:txBody>
      </p:sp>
      <p:sp>
        <p:nvSpPr>
          <p:cNvPr id="3" name="Content Placeholder 2"/>
          <p:cNvSpPr>
            <a:spLocks noGrp="1"/>
          </p:cNvSpPr>
          <p:nvPr>
            <p:ph idx="1"/>
          </p:nvPr>
        </p:nvSpPr>
        <p:spPr>
          <a:xfrm>
            <a:off x="0" y="1571979"/>
            <a:ext cx="9144000" cy="4227687"/>
          </a:xfrm>
        </p:spPr>
        <p:txBody>
          <a:bodyPr>
            <a:noAutofit/>
          </a:bodyPr>
          <a:lstStyle/>
          <a:p>
            <a:pPr marL="429402" indent="-414726">
              <a:buClr>
                <a:srgbClr val="1F497D"/>
              </a:buClr>
              <a:buSzPct val="120000"/>
            </a:pPr>
            <a:r>
              <a:rPr lang="en-CA" sz="1800" b="1" dirty="0" err="1" smtClean="0">
                <a:solidFill>
                  <a:prstClr val="black"/>
                </a:solidFill>
                <a:ea typeface="DejaVu Sans" pitchFamily="2"/>
                <a:cs typeface="Calibri" pitchFamily="34" charset="0"/>
              </a:rPr>
              <a:t>MediaEval</a:t>
            </a:r>
            <a:r>
              <a:rPr lang="en-CA" sz="1800" b="1" dirty="0" smtClean="0">
                <a:solidFill>
                  <a:prstClr val="black"/>
                </a:solidFill>
                <a:ea typeface="DejaVu Sans" pitchFamily="2"/>
                <a:cs typeface="Calibri" pitchFamily="34" charset="0"/>
              </a:rPr>
              <a:t> 2018:</a:t>
            </a:r>
          </a:p>
          <a:p>
            <a:pPr marL="829452" lvl="1" indent="-414726">
              <a:buClr>
                <a:srgbClr val="1F497D"/>
              </a:buClr>
              <a:buSzPct val="120000"/>
              <a:buFont typeface="Arial" pitchFamily="34" charset="0"/>
              <a:buChar char="•"/>
            </a:pPr>
            <a:r>
              <a:rPr lang="en-CA" sz="1800" b="1" dirty="0" smtClean="0">
                <a:solidFill>
                  <a:schemeClr val="accent1">
                    <a:lumMod val="75000"/>
                  </a:schemeClr>
                </a:solidFill>
                <a:ea typeface="DejaVu Sans" pitchFamily="2"/>
                <a:cs typeface="Calibri" pitchFamily="34" charset="0"/>
              </a:rPr>
              <a:t>Strategy: </a:t>
            </a:r>
            <a:r>
              <a:rPr lang="en-CA" sz="1800" dirty="0" smtClean="0">
                <a:solidFill>
                  <a:prstClr val="black"/>
                </a:solidFill>
                <a:ea typeface="DejaVu Sans" pitchFamily="2"/>
                <a:cs typeface="Calibri" pitchFamily="34" charset="0"/>
              </a:rPr>
              <a:t>In 2017-2018, SIG SLIM focused on expanding interest in spoken content search by pushing for new tasks within </a:t>
            </a:r>
            <a:r>
              <a:rPr lang="en-CA" sz="1800" dirty="0" err="1" smtClean="0">
                <a:solidFill>
                  <a:prstClr val="black"/>
                </a:solidFill>
                <a:ea typeface="DejaVu Sans" pitchFamily="2"/>
                <a:cs typeface="Calibri" pitchFamily="34" charset="0"/>
              </a:rPr>
              <a:t>MediaEval</a:t>
            </a:r>
            <a:r>
              <a:rPr lang="en-CA" sz="1800" dirty="0" smtClean="0">
                <a:solidFill>
                  <a:prstClr val="black"/>
                </a:solidFill>
                <a:ea typeface="DejaVu Sans" pitchFamily="2"/>
                <a:cs typeface="Calibri" pitchFamily="34" charset="0"/>
              </a:rPr>
              <a:t>.</a:t>
            </a:r>
          </a:p>
          <a:p>
            <a:pPr marL="829452" lvl="1" indent="-414726">
              <a:buClr>
                <a:srgbClr val="1F497D"/>
              </a:buClr>
              <a:buSzPct val="120000"/>
              <a:buFont typeface="Arial" pitchFamily="34" charset="0"/>
              <a:buChar char="•"/>
            </a:pPr>
            <a:r>
              <a:rPr lang="en-CA" sz="1800" b="1" dirty="0" smtClean="0">
                <a:solidFill>
                  <a:schemeClr val="accent1">
                    <a:lumMod val="75000"/>
                  </a:schemeClr>
                </a:solidFill>
                <a:ea typeface="DejaVu Sans" pitchFamily="2"/>
                <a:cs typeface="Calibri" pitchFamily="34" charset="0"/>
              </a:rPr>
              <a:t>Result: </a:t>
            </a:r>
            <a:r>
              <a:rPr lang="en-CA" sz="1800" dirty="0" smtClean="0">
                <a:solidFill>
                  <a:prstClr val="black"/>
                </a:solidFill>
                <a:ea typeface="DejaVu Sans" pitchFamily="2"/>
                <a:cs typeface="Calibri" pitchFamily="34" charset="0"/>
              </a:rPr>
              <a:t>“Eyes and Ears Together” is a new multimodal spoken content task to be presented at the </a:t>
            </a:r>
            <a:r>
              <a:rPr lang="en-CA" sz="1800" dirty="0" err="1" smtClean="0">
                <a:solidFill>
                  <a:prstClr val="black"/>
                </a:solidFill>
                <a:ea typeface="DejaVu Sans" pitchFamily="2"/>
                <a:cs typeface="Calibri" pitchFamily="34" charset="0"/>
              </a:rPr>
              <a:t>MediaEval</a:t>
            </a:r>
            <a:r>
              <a:rPr lang="en-CA" sz="1800" dirty="0" smtClean="0">
                <a:solidFill>
                  <a:prstClr val="black"/>
                </a:solidFill>
                <a:ea typeface="DejaVu Sans" pitchFamily="2"/>
                <a:cs typeface="Calibri" pitchFamily="34" charset="0"/>
              </a:rPr>
              <a:t> 2018 Workshop 29-31 Oct., Sophia </a:t>
            </a:r>
            <a:r>
              <a:rPr lang="en-CA" sz="1800" dirty="0" err="1" smtClean="0">
                <a:solidFill>
                  <a:prstClr val="black"/>
                </a:solidFill>
                <a:ea typeface="DejaVu Sans" pitchFamily="2"/>
                <a:cs typeface="Calibri" pitchFamily="34" charset="0"/>
              </a:rPr>
              <a:t>Antipolis</a:t>
            </a:r>
            <a:r>
              <a:rPr lang="en-CA" sz="1800" dirty="0" smtClean="0">
                <a:solidFill>
                  <a:prstClr val="black"/>
                </a:solidFill>
                <a:ea typeface="DejaVu Sans" pitchFamily="2"/>
                <a:cs typeface="Calibri" pitchFamily="34" charset="0"/>
              </a:rPr>
              <a:t>, France.</a:t>
            </a:r>
          </a:p>
          <a:p>
            <a:pPr marL="429402" indent="-414726">
              <a:buClr>
                <a:srgbClr val="1F497D"/>
              </a:buClr>
              <a:buSzPct val="120000"/>
            </a:pPr>
            <a:r>
              <a:rPr lang="en-CA" sz="1800" b="1" dirty="0" smtClean="0">
                <a:solidFill>
                  <a:prstClr val="black"/>
                </a:solidFill>
                <a:ea typeface="DejaVu Sans" pitchFamily="2"/>
                <a:cs typeface="Calibri" pitchFamily="34" charset="0"/>
              </a:rPr>
              <a:t>Moving forward:</a:t>
            </a:r>
          </a:p>
          <a:p>
            <a:pPr marL="829452" lvl="1" indent="-414726">
              <a:buClr>
                <a:srgbClr val="1F497D"/>
              </a:buClr>
              <a:buSzPct val="120000"/>
              <a:buFont typeface="Arial" pitchFamily="34" charset="0"/>
              <a:buChar char="•"/>
            </a:pPr>
            <a:r>
              <a:rPr lang="en-CA" sz="1800" b="1" dirty="0" smtClean="0">
                <a:solidFill>
                  <a:schemeClr val="accent1">
                    <a:lumMod val="75000"/>
                  </a:schemeClr>
                </a:solidFill>
                <a:ea typeface="DejaVu Sans" pitchFamily="2"/>
                <a:cs typeface="Calibri" pitchFamily="34" charset="0"/>
              </a:rPr>
              <a:t>Leadership: </a:t>
            </a:r>
            <a:r>
              <a:rPr lang="en-CA" sz="1800" dirty="0" smtClean="0">
                <a:solidFill>
                  <a:prstClr val="black"/>
                </a:solidFill>
                <a:ea typeface="DejaVu Sans" pitchFamily="2"/>
                <a:cs typeface="Calibri" pitchFamily="34" charset="0"/>
              </a:rPr>
              <a:t>We anticipate a change of SIG leadership after </a:t>
            </a:r>
            <a:r>
              <a:rPr lang="en-CA" sz="1800" dirty="0" err="1" smtClean="0">
                <a:solidFill>
                  <a:prstClr val="black"/>
                </a:solidFill>
                <a:ea typeface="DejaVu Sans" pitchFamily="2"/>
                <a:cs typeface="Calibri" pitchFamily="34" charset="0"/>
              </a:rPr>
              <a:t>Interspeech</a:t>
            </a:r>
            <a:r>
              <a:rPr lang="en-CA" sz="1800" dirty="0" smtClean="0">
                <a:solidFill>
                  <a:prstClr val="black"/>
                </a:solidFill>
                <a:ea typeface="DejaVu Sans" pitchFamily="2"/>
                <a:cs typeface="Calibri" pitchFamily="34" charset="0"/>
              </a:rPr>
              <a:t> 2018, with Martha Larson/TU Delft stepping into the foreground.</a:t>
            </a:r>
          </a:p>
          <a:p>
            <a:pPr marL="829452" lvl="1" indent="-414726">
              <a:buClr>
                <a:srgbClr val="1F497D"/>
              </a:buClr>
              <a:buSzPct val="120000"/>
              <a:buFont typeface="Arial" pitchFamily="34" charset="0"/>
              <a:buChar char="•"/>
            </a:pPr>
            <a:r>
              <a:rPr lang="en-CA" sz="1800" b="1" dirty="0" smtClean="0">
                <a:solidFill>
                  <a:schemeClr val="accent1">
                    <a:lumMod val="75000"/>
                  </a:schemeClr>
                </a:solidFill>
                <a:ea typeface="DejaVu Sans" pitchFamily="2"/>
                <a:cs typeface="Calibri" pitchFamily="34" charset="0"/>
              </a:rPr>
              <a:t>Revival: </a:t>
            </a:r>
            <a:r>
              <a:rPr lang="en-CA" sz="1800" dirty="0" smtClean="0">
                <a:solidFill>
                  <a:prstClr val="black"/>
                </a:solidFill>
                <a:ea typeface="DejaVu Sans" pitchFamily="2"/>
                <a:cs typeface="Calibri" pitchFamily="34" charset="0"/>
              </a:rPr>
              <a:t>Previously, the SIG was shrinking. No spoken content search tasks or events were organized and the outlook was bleak. However, according to industry, podcasting is experiencing a third wave, offering promise for successful revival of SIG SLIM in 2019.</a:t>
            </a:r>
          </a:p>
          <a:p>
            <a:pPr marL="829452" lvl="1" indent="-414726">
              <a:buClr>
                <a:srgbClr val="1F497D"/>
              </a:buClr>
              <a:buSzPct val="120000"/>
              <a:buFont typeface="Arial" pitchFamily="34" charset="0"/>
              <a:buChar char="•"/>
            </a:pPr>
            <a:r>
              <a:rPr lang="en-CA" sz="1800" b="1" dirty="0" smtClean="0">
                <a:solidFill>
                  <a:schemeClr val="accent1">
                    <a:lumMod val="75000"/>
                  </a:schemeClr>
                </a:solidFill>
                <a:ea typeface="DejaVu Sans" pitchFamily="2"/>
                <a:cs typeface="Calibri" pitchFamily="34" charset="0"/>
              </a:rPr>
              <a:t>Recent: </a:t>
            </a:r>
            <a:r>
              <a:rPr lang="en-CA" sz="1800" dirty="0" smtClean="0">
                <a:solidFill>
                  <a:prstClr val="black"/>
                </a:solidFill>
                <a:ea typeface="DejaVu Sans" pitchFamily="2"/>
                <a:cs typeface="Calibri" pitchFamily="34" charset="0"/>
              </a:rPr>
              <a:t>Martha Larson and Gareth Jones were invited speakers at the </a:t>
            </a:r>
            <a:r>
              <a:rPr lang="en-US" sz="1800" dirty="0" smtClean="0">
                <a:solidFill>
                  <a:prstClr val="black"/>
                </a:solidFill>
                <a:ea typeface="DejaVu Sans" pitchFamily="2"/>
                <a:cs typeface="Calibri" pitchFamily="34" charset="0"/>
              </a:rPr>
              <a:t>KDD Workshop on Machine Learning and Data Mining for Podcasts in London on 20 August 2018.</a:t>
            </a:r>
            <a:endParaRPr lang="en-CA" sz="1800" dirty="0" smtClean="0">
              <a:solidFill>
                <a:prstClr val="black"/>
              </a:solidFill>
              <a:ea typeface="DejaVu Sans" pitchFamily="2"/>
              <a:cs typeface="Calibri" pitchFamily="34" charset="0"/>
            </a:endParaRPr>
          </a:p>
          <a:p>
            <a:pPr marL="372252" indent="-414726">
              <a:buClr>
                <a:srgbClr val="1F497D"/>
              </a:buClr>
              <a:buSzPct val="120000"/>
            </a:pPr>
            <a:endParaRPr lang="en-CA" sz="1800" dirty="0" smtClean="0">
              <a:solidFill>
                <a:prstClr val="black"/>
              </a:solidFill>
              <a:ea typeface="DejaVu Sans" pitchFamily="2"/>
              <a:cs typeface="Calibri" pitchFamily="34" charset="0"/>
            </a:endParaRPr>
          </a:p>
          <a:p>
            <a:endParaRPr lang="en-US" sz="1800" dirty="0"/>
          </a:p>
        </p:txBody>
      </p:sp>
      <p:pic>
        <p:nvPicPr>
          <p:cNvPr id="4" name="Image 1" descr="slim-log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03" y="188231"/>
            <a:ext cx="1267884" cy="1039436"/>
          </a:xfrm>
          <a:prstGeom prst="rect">
            <a:avLst/>
          </a:prstGeom>
        </p:spPr>
      </p:pic>
      <p:pic>
        <p:nvPicPr>
          <p:cNvPr id="5" name="Picture 4" descr="ThreeLines.jpg"/>
          <p:cNvPicPr>
            <a:picLocks noChangeAspect="1"/>
          </p:cNvPicPr>
          <p:nvPr/>
        </p:nvPicPr>
        <p:blipFill>
          <a:blip r:embed="rId4"/>
          <a:stretch>
            <a:fillRect/>
          </a:stretch>
        </p:blipFill>
        <p:spPr>
          <a:xfrm>
            <a:off x="166688" y="5832223"/>
            <a:ext cx="2203979" cy="955395"/>
          </a:xfrm>
          <a:prstGeom prst="rect">
            <a:avLst/>
          </a:prstGeom>
        </p:spPr>
      </p:pic>
      <p:sp>
        <p:nvSpPr>
          <p:cNvPr id="6" name="TextBox 5"/>
          <p:cNvSpPr txBox="1"/>
          <p:nvPr/>
        </p:nvSpPr>
        <p:spPr>
          <a:xfrm>
            <a:off x="4120445" y="5857671"/>
            <a:ext cx="4797778" cy="830997"/>
          </a:xfrm>
          <a:prstGeom prst="rect">
            <a:avLst/>
          </a:prstGeom>
          <a:noFill/>
        </p:spPr>
        <p:txBody>
          <a:bodyPr wrap="square" rtlCol="0">
            <a:spAutoFit/>
          </a:bodyPr>
          <a:lstStyle/>
          <a:p>
            <a:r>
              <a:rPr lang="en-US" sz="1600" dirty="0" smtClean="0"/>
              <a:t>Martha Larson, </a:t>
            </a:r>
            <a:r>
              <a:rPr lang="en-US" sz="1600" dirty="0" err="1" smtClean="0"/>
              <a:t>Radboud</a:t>
            </a:r>
            <a:r>
              <a:rPr lang="en-US" sz="1600" dirty="0" smtClean="0"/>
              <a:t> University &amp; TU Delft</a:t>
            </a:r>
          </a:p>
          <a:p>
            <a:r>
              <a:rPr lang="en-US" sz="1600" dirty="0" smtClean="0"/>
              <a:t>Gareth Jones, Dublin City University</a:t>
            </a:r>
          </a:p>
          <a:p>
            <a:r>
              <a:rPr lang="en-US" sz="1600" dirty="0" smtClean="0"/>
              <a:t>Guillaume </a:t>
            </a:r>
            <a:r>
              <a:rPr lang="en-US" sz="1600" dirty="0" err="1" smtClean="0"/>
              <a:t>Gravier</a:t>
            </a:r>
            <a:r>
              <a:rPr lang="en-US" sz="1600" dirty="0" smtClean="0"/>
              <a:t>, CNRS, IRISA</a:t>
            </a:r>
            <a:endParaRPr lang="en-US" sz="1600" dirty="0"/>
          </a:p>
        </p:txBody>
      </p:sp>
    </p:spTree>
    <p:extLst>
      <p:ext uri="{BB962C8B-B14F-4D97-AF65-F5344CB8AC3E}">
        <p14:creationId xmlns:p14="http://schemas.microsoft.com/office/powerpoint/2010/main" val="141449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812"/>
            <a:ext cx="8229600" cy="6518111"/>
          </a:xfrm>
        </p:spPr>
        <p:txBody>
          <a:bodyPr>
            <a:normAutofit/>
          </a:bodyPr>
          <a:lstStyle/>
          <a:p>
            <a:r>
              <a:rPr lang="en-US" sz="5400" dirty="0" err="1" smtClean="0">
                <a:solidFill>
                  <a:srgbClr val="0084D1"/>
                </a:solidFill>
              </a:rPr>
              <a:t>Langage</a:t>
            </a:r>
            <a:r>
              <a:rPr lang="en-US" sz="5400" dirty="0" smtClean="0">
                <a:solidFill>
                  <a:srgbClr val="0084D1"/>
                </a:solidFill>
              </a:rPr>
              <a:t>-SIGs</a:t>
            </a:r>
            <a:endParaRPr lang="en-US" sz="5400" dirty="0">
              <a:solidFill>
                <a:srgbClr val="0084D1"/>
              </a:solidFill>
            </a:endParaRPr>
          </a:p>
        </p:txBody>
      </p:sp>
    </p:spTree>
    <p:extLst>
      <p:ext uri="{BB962C8B-B14F-4D97-AF65-F5344CB8AC3E}">
        <p14:creationId xmlns:p14="http://schemas.microsoft.com/office/powerpoint/2010/main" val="3479852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fr-FR" b="1" dirty="0" smtClean="0">
                <a:solidFill>
                  <a:srgbClr val="CC0000"/>
                </a:solidFill>
                <a:cs typeface="+mj-cs"/>
              </a:rPr>
              <a:t>AFCP</a:t>
            </a:r>
          </a:p>
        </p:txBody>
      </p:sp>
      <p:sp>
        <p:nvSpPr>
          <p:cNvPr id="89091" name="Rectangle 3"/>
          <p:cNvSpPr>
            <a:spLocks noGrp="1" noChangeArrowheads="1"/>
          </p:cNvSpPr>
          <p:nvPr>
            <p:ph type="body" idx="1"/>
          </p:nvPr>
        </p:nvSpPr>
        <p:spPr>
          <a:xfrm>
            <a:off x="250825" y="1557338"/>
            <a:ext cx="8642350" cy="4857750"/>
          </a:xfrm>
        </p:spPr>
        <p:txBody>
          <a:bodyPr/>
          <a:lstStyle/>
          <a:p>
            <a:pPr>
              <a:spcBef>
                <a:spcPts val="600"/>
              </a:spcBef>
              <a:buClr>
                <a:srgbClr val="CC0000"/>
              </a:buClr>
              <a:defRPr/>
            </a:pPr>
            <a:r>
              <a:rPr lang="fr-FR" sz="2400" dirty="0">
                <a:solidFill>
                  <a:srgbClr val="CC0000"/>
                </a:solidFill>
              </a:rPr>
              <a:t>Association Francophone de la Communication Parlée: </a:t>
            </a:r>
          </a:p>
          <a:p>
            <a:pPr marL="352425" indent="0">
              <a:spcBef>
                <a:spcPts val="0"/>
              </a:spcBef>
              <a:buClr>
                <a:srgbClr val="CC0000"/>
              </a:buClr>
              <a:buNone/>
              <a:defRPr/>
            </a:pPr>
            <a:r>
              <a:rPr lang="fr-FR" sz="2400" dirty="0"/>
              <a:t>French non-profit association since 2001</a:t>
            </a:r>
            <a:endParaRPr lang="fr-FR" sz="2400" dirty="0">
              <a:solidFill>
                <a:srgbClr val="000000"/>
              </a:solidFill>
            </a:endParaRPr>
          </a:p>
          <a:p>
            <a:pPr algn="just">
              <a:spcBef>
                <a:spcPts val="600"/>
              </a:spcBef>
              <a:buClr>
                <a:srgbClr val="CC0000"/>
              </a:buClr>
              <a:defRPr/>
            </a:pPr>
            <a:r>
              <a:rPr lang="fr-FR" sz="2400" dirty="0"/>
              <a:t>Aim: association for the support, development, dissemination and promotion of speech sciences and technology in the French-speaking community</a:t>
            </a:r>
          </a:p>
          <a:p>
            <a:pPr>
              <a:spcBef>
                <a:spcPts val="600"/>
              </a:spcBef>
              <a:buClr>
                <a:srgbClr val="CC0000"/>
              </a:buClr>
              <a:defRPr/>
            </a:pPr>
            <a:r>
              <a:rPr lang="fr-FR" sz="2400" dirty="0"/>
              <a:t>Board elected every 4 years </a:t>
            </a:r>
          </a:p>
          <a:p>
            <a:pPr marL="352425" indent="0">
              <a:spcBef>
                <a:spcPts val="0"/>
              </a:spcBef>
              <a:buClr>
                <a:srgbClr val="CC0000"/>
              </a:buClr>
              <a:buNone/>
              <a:defRPr/>
            </a:pPr>
            <a:r>
              <a:rPr lang="fr-FR" sz="2400" dirty="0"/>
              <a:t>(16 members, on-going: 2017—2020)</a:t>
            </a:r>
          </a:p>
          <a:p>
            <a:pPr lvl="1">
              <a:spcBef>
                <a:spcPts val="600"/>
              </a:spcBef>
              <a:buClr>
                <a:srgbClr val="CC0000"/>
              </a:buClr>
              <a:defRPr/>
            </a:pPr>
            <a:r>
              <a:rPr lang="fr-FR" sz="1800" dirty="0"/>
              <a:t>Chairman: Véronique Delvaux</a:t>
            </a:r>
          </a:p>
          <a:p>
            <a:pPr lvl="1">
              <a:spcBef>
                <a:spcPts val="0"/>
              </a:spcBef>
              <a:buClr>
                <a:srgbClr val="CC0000"/>
              </a:buClr>
              <a:defRPr/>
            </a:pPr>
            <a:r>
              <a:rPr lang="fr-FR" sz="1800" dirty="0"/>
              <a:t>Vice-Chairman: Martine Adda-Decker</a:t>
            </a:r>
          </a:p>
          <a:p>
            <a:pPr lvl="1">
              <a:spcBef>
                <a:spcPts val="0"/>
              </a:spcBef>
              <a:buClr>
                <a:srgbClr val="CC0000"/>
              </a:buClr>
              <a:defRPr/>
            </a:pPr>
            <a:r>
              <a:rPr lang="fr-FR" sz="1800" dirty="0"/>
              <a:t>Treasurer : Yohann </a:t>
            </a:r>
            <a:r>
              <a:rPr lang="fr-FR" sz="1800" dirty="0" err="1"/>
              <a:t>Meynadier</a:t>
            </a:r>
            <a:r>
              <a:rPr lang="fr-FR" sz="1800" dirty="0"/>
              <a:t> (vice-tr: Camille Fauth)</a:t>
            </a:r>
          </a:p>
          <a:p>
            <a:pPr lvl="1">
              <a:spcBef>
                <a:spcPts val="0"/>
              </a:spcBef>
              <a:buClr>
                <a:srgbClr val="CC0000"/>
              </a:buClr>
              <a:defRPr/>
            </a:pPr>
            <a:r>
              <a:rPr lang="fr-FR" sz="1800" dirty="0"/>
              <a:t>Secretary : Emmanuel </a:t>
            </a:r>
            <a:r>
              <a:rPr lang="fr-FR" sz="1800" dirty="0" err="1"/>
              <a:t>Ferragne</a:t>
            </a:r>
            <a:r>
              <a:rPr lang="fr-FR" sz="1800" dirty="0"/>
              <a:t>, (vice-secr: Thomas </a:t>
            </a:r>
            <a:r>
              <a:rPr lang="fr-FR" sz="1800" dirty="0" err="1"/>
              <a:t>Pellegrini)</a:t>
            </a:r>
          </a:p>
          <a:p>
            <a:pPr>
              <a:spcBef>
                <a:spcPts val="600"/>
              </a:spcBef>
              <a:buClr>
                <a:srgbClr val="CC0000"/>
              </a:buClr>
              <a:defRPr/>
            </a:pPr>
            <a:r>
              <a:rPr lang="fr-FR" sz="2400" dirty="0"/>
              <a:t>June 2018: </a:t>
            </a:r>
            <a:r>
              <a:rPr lang="fr-FR" sz="2400" dirty="0">
                <a:solidFill>
                  <a:srgbClr val="CC0000"/>
                </a:solidFill>
              </a:rPr>
              <a:t>158 members </a:t>
            </a:r>
            <a:r>
              <a:rPr lang="fr-FR" sz="2400" dirty="0"/>
              <a:t>including</a:t>
            </a:r>
            <a:r>
              <a:rPr lang="fr-FR" sz="2400" dirty="0">
                <a:solidFill>
                  <a:srgbClr val="CC0000"/>
                </a:solidFill>
              </a:rPr>
              <a:t> </a:t>
            </a:r>
            <a:r>
              <a:rPr lang="fr-FR" sz="2400" dirty="0"/>
              <a:t>35 % of students and 12% out of France</a:t>
            </a:r>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7463"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89735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50912" y="269776"/>
            <a:ext cx="8229600" cy="1143000"/>
          </a:xfrm>
        </p:spPr>
        <p:txBody>
          <a:bodyPr/>
          <a:lstStyle/>
          <a:p>
            <a:pPr eaLnBrk="1" hangingPunct="1">
              <a:defRPr/>
            </a:pPr>
            <a:r>
              <a:rPr lang="fr-FR" b="1" dirty="0" smtClean="0">
                <a:solidFill>
                  <a:srgbClr val="CC0000"/>
                </a:solidFill>
                <a:cs typeface="+mj-cs"/>
              </a:rPr>
              <a:t>AFCP outcomes &amp; plans</a:t>
            </a:r>
          </a:p>
        </p:txBody>
      </p:sp>
      <p:sp>
        <p:nvSpPr>
          <p:cNvPr id="92163" name="Rectangle 3"/>
          <p:cNvSpPr>
            <a:spLocks noGrp="1" noChangeArrowheads="1"/>
          </p:cNvSpPr>
          <p:nvPr>
            <p:ph type="body" idx="1"/>
          </p:nvPr>
        </p:nvSpPr>
        <p:spPr>
          <a:xfrm>
            <a:off x="179512" y="1628800"/>
            <a:ext cx="8928992" cy="5516562"/>
          </a:xfrm>
        </p:spPr>
        <p:txBody>
          <a:bodyPr/>
          <a:lstStyle/>
          <a:p>
            <a:pPr>
              <a:spcBef>
                <a:spcPts val="600"/>
              </a:spcBef>
              <a:buClr>
                <a:srgbClr val="CC0000"/>
              </a:buClr>
              <a:defRPr/>
            </a:pPr>
            <a:r>
              <a:rPr lang="fr-FR" sz="2400" dirty="0">
                <a:solidFill>
                  <a:srgbClr val="CC0000"/>
                </a:solidFill>
              </a:rPr>
              <a:t>Financial and scientific sponsorship</a:t>
            </a:r>
          </a:p>
          <a:p>
            <a:pPr lvl="1">
              <a:spcBef>
                <a:spcPts val="600"/>
              </a:spcBef>
              <a:buClr>
                <a:srgbClr val="CC0000"/>
              </a:buClr>
              <a:defRPr/>
            </a:pPr>
            <a:r>
              <a:rPr lang="fr-FR" sz="2000" dirty="0">
                <a:solidFill>
                  <a:srgbClr val="000000"/>
                </a:solidFill>
              </a:rPr>
              <a:t>Award for the </a:t>
            </a:r>
            <a:r>
              <a:rPr lang="fr-FR" sz="2000" dirty="0">
                <a:solidFill>
                  <a:srgbClr val="CC0000"/>
                </a:solidFill>
              </a:rPr>
              <a:t>best dissertation </a:t>
            </a:r>
            <a:r>
              <a:rPr lang="fr-FR" sz="2000" dirty="0">
                <a:solidFill>
                  <a:srgbClr val="000000"/>
                </a:solidFill>
              </a:rPr>
              <a:t>(every 2 years)</a:t>
            </a:r>
          </a:p>
          <a:p>
            <a:pPr lvl="2">
              <a:spcBef>
                <a:spcPts val="600"/>
              </a:spcBef>
              <a:buClr>
                <a:srgbClr val="CC0000"/>
              </a:buClr>
              <a:defRPr/>
            </a:pPr>
            <a:r>
              <a:rPr lang="fr-FR" sz="1800" dirty="0"/>
              <a:t>Latest: Ivana Didirkova (Praxiling, Montpellier): </a:t>
            </a:r>
            <a:r>
              <a:rPr lang="en-US" sz="1800" dirty="0"/>
              <a:t>“Parole, langues et disfluences: une étude linguistique et phonétique du bégaiement”, </a:t>
            </a:r>
            <a:r>
              <a:rPr lang="fr-FR" sz="1800" dirty="0"/>
              <a:t>2017-2018</a:t>
            </a:r>
          </a:p>
          <a:p>
            <a:pPr lvl="1">
              <a:spcBef>
                <a:spcPts val="600"/>
              </a:spcBef>
              <a:buClr>
                <a:srgbClr val="CC0000"/>
              </a:buClr>
              <a:defRPr/>
            </a:pPr>
            <a:r>
              <a:rPr lang="fr-FR" sz="2000" dirty="0">
                <a:solidFill>
                  <a:srgbClr val="000000"/>
                </a:solidFill>
              </a:rPr>
              <a:t>Financial support for the </a:t>
            </a:r>
            <a:r>
              <a:rPr lang="fr-FR" sz="2000" dirty="0">
                <a:solidFill>
                  <a:srgbClr val="CC0000"/>
                </a:solidFill>
              </a:rPr>
              <a:t>Christian Benoît award </a:t>
            </a:r>
            <a:r>
              <a:rPr lang="fr-FR" sz="2000" dirty="0"/>
              <a:t>(Henceforth ISCA)</a:t>
            </a:r>
          </a:p>
          <a:p>
            <a:pPr lvl="1">
              <a:spcBef>
                <a:spcPts val="600"/>
              </a:spcBef>
              <a:buClr>
                <a:srgbClr val="CC0000"/>
              </a:buClr>
              <a:defRPr/>
            </a:pPr>
            <a:r>
              <a:rPr lang="fr-FR" sz="2000" dirty="0">
                <a:solidFill>
                  <a:srgbClr val="000000"/>
                </a:solidFill>
              </a:rPr>
              <a:t>Support for the organization of </a:t>
            </a:r>
            <a:r>
              <a:rPr lang="fr-FR" sz="2000" dirty="0">
                <a:solidFill>
                  <a:srgbClr val="CC0000"/>
                </a:solidFill>
              </a:rPr>
              <a:t>scientific events</a:t>
            </a:r>
            <a:endParaRPr lang="fr-FR" sz="2000" dirty="0">
              <a:solidFill>
                <a:srgbClr val="000000"/>
              </a:solidFill>
            </a:endParaRPr>
          </a:p>
          <a:p>
            <a:pPr lvl="2">
              <a:spcBef>
                <a:spcPts val="600"/>
              </a:spcBef>
              <a:buClr>
                <a:srgbClr val="CC0000"/>
              </a:buClr>
              <a:defRPr/>
            </a:pPr>
            <a:r>
              <a:rPr lang="fr-FR" sz="1800" dirty="0">
                <a:solidFill>
                  <a:srgbClr val="000000"/>
                </a:solidFill>
              </a:rPr>
              <a:t>7th Journées de Phonétique Clinique, Paris, 2017</a:t>
            </a:r>
          </a:p>
          <a:p>
            <a:pPr lvl="2">
              <a:spcBef>
                <a:spcPts val="0"/>
              </a:spcBef>
              <a:buClr>
                <a:srgbClr val="CC0000"/>
              </a:buClr>
              <a:defRPr/>
            </a:pPr>
            <a:r>
              <a:rPr lang="fr-FR" sz="1800"/>
              <a:t>15th RFP Meeting (Réseau Français de Phonologie), Grenoble, 2017</a:t>
            </a:r>
          </a:p>
          <a:p>
            <a:pPr lvl="2">
              <a:spcBef>
                <a:spcPts val="0"/>
              </a:spcBef>
              <a:buClr>
                <a:srgbClr val="CC0000"/>
              </a:buClr>
              <a:defRPr/>
            </a:pPr>
            <a:r>
              <a:rPr lang="fr-FR" sz="1800" dirty="0">
                <a:solidFill>
                  <a:srgbClr val="000000"/>
                </a:solidFill>
              </a:rPr>
              <a:t>Workshop « Linguistics and Big Data », Paris-Orsay, 2017</a:t>
            </a:r>
          </a:p>
          <a:p>
            <a:pPr lvl="2">
              <a:spcBef>
                <a:spcPts val="0"/>
              </a:spcBef>
              <a:buClr>
                <a:srgbClr val="CC0000"/>
              </a:buClr>
              <a:defRPr/>
            </a:pPr>
            <a:r>
              <a:rPr lang="fr-FR" sz="1800" dirty="0">
                <a:solidFill>
                  <a:srgbClr val="000000"/>
                </a:solidFill>
              </a:rPr>
              <a:t>Summerschool « Big data and speech », Roscoff, 2018 </a:t>
            </a:r>
          </a:p>
          <a:p>
            <a:pPr lvl="2">
              <a:spcBef>
                <a:spcPts val="0"/>
              </a:spcBef>
              <a:buClr>
                <a:srgbClr val="CC0000"/>
              </a:buClr>
              <a:defRPr/>
            </a:pPr>
            <a:r>
              <a:rPr lang="fr-FR" sz="1800" dirty="0">
                <a:solidFill>
                  <a:srgbClr val="000000"/>
                </a:solidFill>
              </a:rPr>
              <a:t>Speaker Odyssey, Les Sables d’Olonne, 2018	</a:t>
            </a:r>
          </a:p>
          <a:p>
            <a:pPr lvl="2">
              <a:spcBef>
                <a:spcPts val="0"/>
              </a:spcBef>
              <a:buClr>
                <a:srgbClr val="CC0000"/>
              </a:buClr>
              <a:defRPr/>
            </a:pPr>
            <a:r>
              <a:rPr lang="fr-FR" sz="1800" dirty="0">
                <a:solidFill>
                  <a:srgbClr val="000000"/>
                </a:solidFill>
              </a:rPr>
              <a:t>Ateliers Science et Voix, Grenoble, 2017-2018</a:t>
            </a:r>
          </a:p>
          <a:p>
            <a:pPr lvl="1">
              <a:spcBef>
                <a:spcPts val="600"/>
              </a:spcBef>
              <a:buClr>
                <a:srgbClr val="CC0000"/>
              </a:buClr>
              <a:defRPr/>
            </a:pPr>
            <a:r>
              <a:rPr lang="fr-FR" sz="2000" dirty="0">
                <a:solidFill>
                  <a:srgbClr val="CC0000"/>
                </a:solidFill>
              </a:rPr>
              <a:t>Travel grants </a:t>
            </a:r>
            <a:r>
              <a:rPr lang="fr-FR" sz="2000" dirty="0">
                <a:solidFill>
                  <a:srgbClr val="000000"/>
                </a:solidFill>
              </a:rPr>
              <a:t>for students &amp; postdocs</a:t>
            </a:r>
          </a:p>
          <a:p>
            <a:pPr lvl="2">
              <a:spcBef>
                <a:spcPts val="600"/>
              </a:spcBef>
              <a:buClr>
                <a:srgbClr val="CC0000"/>
              </a:buClr>
              <a:defRPr/>
            </a:pPr>
            <a:r>
              <a:rPr lang="fr-FR" sz="1800" dirty="0">
                <a:solidFill>
                  <a:srgbClr val="000000"/>
                </a:solidFill>
              </a:rPr>
              <a:t>2016: 15 grants</a:t>
            </a:r>
            <a:endParaRPr lang="en-US" sz="1800" dirty="0"/>
          </a:p>
        </p:txBody>
      </p:sp>
      <p:pic>
        <p:nvPicPr>
          <p:cNvPr id="92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7463"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165" name="Rectangle 5"/>
          <p:cNvSpPr>
            <a:spLocks noChangeArrowheads="1"/>
          </p:cNvSpPr>
          <p:nvPr/>
        </p:nvSpPr>
        <p:spPr bwMode="auto">
          <a:xfrm>
            <a:off x="673100" y="18161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endParaRPr lang="en-US" sz="3200">
              <a:cs typeface="+mn-cs"/>
            </a:endParaRPr>
          </a:p>
        </p:txBody>
      </p:sp>
    </p:spTree>
    <p:extLst>
      <p:ext uri="{BB962C8B-B14F-4D97-AF65-F5344CB8AC3E}">
        <p14:creationId xmlns:p14="http://schemas.microsoft.com/office/powerpoint/2010/main" val="2593735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30188" y="1628800"/>
            <a:ext cx="8686800" cy="4824536"/>
          </a:xfrm>
        </p:spPr>
        <p:txBody>
          <a:bodyPr/>
          <a:lstStyle/>
          <a:p>
            <a:pPr>
              <a:lnSpc>
                <a:spcPct val="110000"/>
              </a:lnSpc>
              <a:spcBef>
                <a:spcPts val="600"/>
              </a:spcBef>
              <a:buClr>
                <a:srgbClr val="CC0000"/>
              </a:buClr>
              <a:defRPr/>
            </a:pPr>
            <a:r>
              <a:rPr lang="fr-FR" sz="2000" dirty="0">
                <a:solidFill>
                  <a:srgbClr val="000000"/>
                </a:solidFill>
              </a:rPr>
              <a:t>Main conference: </a:t>
            </a:r>
            <a:r>
              <a:rPr lang="fr-FR" sz="2000" dirty="0">
                <a:solidFill>
                  <a:srgbClr val="CC0000"/>
                </a:solidFill>
              </a:rPr>
              <a:t>Journées d’Etude sur la Parole JEP</a:t>
            </a:r>
          </a:p>
          <a:p>
            <a:pPr lvl="1">
              <a:lnSpc>
                <a:spcPct val="110000"/>
              </a:lnSpc>
              <a:spcBef>
                <a:spcPts val="600"/>
              </a:spcBef>
              <a:buClr>
                <a:srgbClr val="CC0000"/>
              </a:buClr>
              <a:defRPr/>
            </a:pPr>
            <a:r>
              <a:rPr lang="fr-FR" sz="1800" dirty="0">
                <a:solidFill>
                  <a:srgbClr val="000000"/>
                </a:solidFill>
              </a:rPr>
              <a:t>Every 2 years, </a:t>
            </a:r>
          </a:p>
          <a:p>
            <a:pPr lvl="1">
              <a:lnSpc>
                <a:spcPct val="110000"/>
              </a:lnSpc>
              <a:spcBef>
                <a:spcPts val="600"/>
              </a:spcBef>
              <a:buClr>
                <a:srgbClr val="CC0000"/>
              </a:buClr>
              <a:defRPr/>
            </a:pPr>
            <a:r>
              <a:rPr lang="fr-FR" sz="1800" dirty="0">
                <a:solidFill>
                  <a:srgbClr val="000000"/>
                </a:solidFill>
              </a:rPr>
              <a:t>1 time in 2 (every 4 years): joint organization: JEP-TALN (main conference of </a:t>
            </a:r>
            <a:r>
              <a:rPr lang="fr-BE" sz="1800"/>
              <a:t>ATALA, the French Association for Natural Language Processing)</a:t>
            </a:r>
            <a:endParaRPr lang="fr-FR" sz="1800" dirty="0">
              <a:solidFill>
                <a:srgbClr val="000000"/>
              </a:solidFill>
            </a:endParaRPr>
          </a:p>
          <a:p>
            <a:pPr lvl="1">
              <a:lnSpc>
                <a:spcPct val="110000"/>
              </a:lnSpc>
              <a:spcBef>
                <a:spcPts val="600"/>
              </a:spcBef>
              <a:buClr>
                <a:srgbClr val="CC0000"/>
              </a:buClr>
              <a:defRPr/>
            </a:pPr>
            <a:r>
              <a:rPr lang="fr-FR" sz="1800" dirty="0">
                <a:solidFill>
                  <a:srgbClr val="000000"/>
                </a:solidFill>
              </a:rPr>
              <a:t>Latest: 32th JEP 2018: Laboratoire Parole &amp; Langage (LPL), Aix-en-Provence; around 100 papers and 150 participants</a:t>
            </a:r>
          </a:p>
          <a:p>
            <a:pPr>
              <a:lnSpc>
                <a:spcPct val="110000"/>
              </a:lnSpc>
              <a:spcBef>
                <a:spcPts val="600"/>
              </a:spcBef>
              <a:buClr>
                <a:srgbClr val="CC0000"/>
              </a:buClr>
              <a:defRPr/>
            </a:pPr>
            <a:r>
              <a:rPr lang="fr-FR" sz="2000" dirty="0" err="1">
                <a:solidFill>
                  <a:srgbClr val="CC0000"/>
                </a:solidFill>
              </a:rPr>
              <a:t>Community animation</a:t>
            </a:r>
          </a:p>
          <a:p>
            <a:pPr lvl="1">
              <a:lnSpc>
                <a:spcPct val="110000"/>
              </a:lnSpc>
              <a:spcBef>
                <a:spcPts val="600"/>
              </a:spcBef>
              <a:buClr>
                <a:srgbClr val="CC0000"/>
              </a:buClr>
              <a:defRPr/>
            </a:pPr>
            <a:r>
              <a:rPr lang="fr-FR" sz="1800" dirty="0"/>
              <a:t>AFCP Training days; latest: ‘Statistiques et données phonétiques atypiques’, 2017, Paris</a:t>
            </a:r>
          </a:p>
          <a:p>
            <a:pPr lvl="1">
              <a:lnSpc>
                <a:spcPct val="110000"/>
              </a:lnSpc>
              <a:spcBef>
                <a:spcPts val="600"/>
              </a:spcBef>
              <a:buClr>
                <a:srgbClr val="CC0000"/>
              </a:buClr>
              <a:defRPr/>
            </a:pPr>
            <a:r>
              <a:rPr lang="fr-FR" sz="1800" dirty="0" err="1"/>
              <a:t>Mailing List: « parole », web site, social networks</a:t>
            </a:r>
          </a:p>
          <a:p>
            <a:pPr lvl="1">
              <a:lnSpc>
                <a:spcPct val="110000"/>
              </a:lnSpc>
              <a:spcBef>
                <a:spcPts val="600"/>
              </a:spcBef>
              <a:buClr>
                <a:srgbClr val="CC0000"/>
              </a:buClr>
              <a:defRPr/>
            </a:pPr>
            <a:r>
              <a:rPr lang="fr-FR" sz="1800" dirty="0">
                <a:solidFill>
                  <a:srgbClr val="000000"/>
                </a:solidFill>
              </a:rPr>
              <a:t>Science/Society issues (Forensic phonetics, Artificial intelligence, Standards of scientific communication, etc.) </a:t>
            </a:r>
          </a:p>
          <a:p>
            <a:pPr lvl="1">
              <a:lnSpc>
                <a:spcPct val="110000"/>
              </a:lnSpc>
              <a:spcBef>
                <a:spcPts val="600"/>
              </a:spcBef>
              <a:buClr>
                <a:srgbClr val="CC0000"/>
              </a:buClr>
              <a:defRPr/>
            </a:pPr>
            <a:r>
              <a:rPr lang="fr-FR" sz="1800" dirty="0">
                <a:solidFill>
                  <a:srgbClr val="000000"/>
                </a:solidFill>
              </a:rPr>
              <a:t>Joint initiatives (European General Data Protection Regulation, safeguarding of instrumental phonetics heritage, etc.)</a:t>
            </a:r>
            <a:endParaRPr lang="en-US" sz="1800" dirty="0"/>
          </a:p>
          <a:p>
            <a:pPr marL="0" indent="0" eaLnBrk="1" hangingPunct="1">
              <a:lnSpc>
                <a:spcPct val="80000"/>
              </a:lnSpc>
              <a:buClr>
                <a:srgbClr val="CC0000"/>
              </a:buClr>
              <a:buNone/>
              <a:defRPr/>
            </a:pPr>
            <a:endParaRPr lang="fr-FR" sz="2800" dirty="0" smtClean="0">
              <a:solidFill>
                <a:srgbClr val="000000"/>
              </a:solidFill>
              <a:cs typeface="+mn-cs"/>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7463"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2"/>
          <p:cNvSpPr>
            <a:spLocks noGrp="1" noChangeArrowheads="1"/>
          </p:cNvSpPr>
          <p:nvPr>
            <p:ph type="title"/>
          </p:nvPr>
        </p:nvSpPr>
        <p:spPr>
          <a:xfrm>
            <a:off x="950912" y="269776"/>
            <a:ext cx="8229600" cy="1143000"/>
          </a:xfrm>
        </p:spPr>
        <p:txBody>
          <a:bodyPr/>
          <a:lstStyle/>
          <a:p>
            <a:pPr eaLnBrk="1" hangingPunct="1">
              <a:defRPr/>
            </a:pPr>
            <a:r>
              <a:rPr lang="fr-FR" b="1" dirty="0" smtClean="0">
                <a:solidFill>
                  <a:srgbClr val="CC0000"/>
                </a:solidFill>
                <a:cs typeface="+mj-cs"/>
              </a:rPr>
              <a:t>AFCP outcomes &amp; plans</a:t>
            </a:r>
          </a:p>
        </p:txBody>
      </p:sp>
    </p:spTree>
    <p:extLst>
      <p:ext uri="{BB962C8B-B14F-4D97-AF65-F5344CB8AC3E}">
        <p14:creationId xmlns:p14="http://schemas.microsoft.com/office/powerpoint/2010/main" val="2133187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D44914D-48C9-4066-A142-FDB21E33B5D5}"/>
              </a:ext>
            </a:extLst>
          </p:cNvPr>
          <p:cNvSpPr>
            <a:spLocks noGrp="1"/>
          </p:cNvSpPr>
          <p:nvPr>
            <p:ph type="ctrTitle"/>
          </p:nvPr>
        </p:nvSpPr>
        <p:spPr>
          <a:xfrm>
            <a:off x="2464881" y="52596"/>
            <a:ext cx="5000443" cy="785424"/>
          </a:xfrm>
        </p:spPr>
        <p:txBody>
          <a:bodyPr>
            <a:noAutofit/>
          </a:bodyPr>
          <a:lstStyle/>
          <a:p>
            <a:r>
              <a:rPr lang="it-IT" sz="4800" dirty="0"/>
              <a:t>2018 – </a:t>
            </a:r>
            <a:r>
              <a:rPr lang="it-IT" sz="4800" dirty="0" smtClean="0"/>
              <a:t>Activities</a:t>
            </a:r>
            <a:endParaRPr lang="it-IT" sz="4800" dirty="0"/>
          </a:p>
        </p:txBody>
      </p:sp>
      <p:sp>
        <p:nvSpPr>
          <p:cNvPr id="3" name="Sottotitolo 2">
            <a:extLst>
              <a:ext uri="{FF2B5EF4-FFF2-40B4-BE49-F238E27FC236}">
                <a16:creationId xmlns="" xmlns:a16="http://schemas.microsoft.com/office/drawing/2014/main" id="{C3501B99-3A15-4AF7-9B3B-36B76E74F399}"/>
              </a:ext>
            </a:extLst>
          </p:cNvPr>
          <p:cNvSpPr>
            <a:spLocks noGrp="1"/>
          </p:cNvSpPr>
          <p:nvPr>
            <p:ph type="subTitle" idx="1"/>
          </p:nvPr>
        </p:nvSpPr>
        <p:spPr>
          <a:xfrm>
            <a:off x="885823" y="928049"/>
            <a:ext cx="8258177" cy="5244152"/>
          </a:xfrm>
        </p:spPr>
        <p:txBody>
          <a:bodyPr>
            <a:noAutofit/>
          </a:bodyPr>
          <a:lstStyle/>
          <a:p>
            <a:pPr marL="342900" indent="-342900" algn="l">
              <a:spcBef>
                <a:spcPts val="0"/>
              </a:spcBef>
              <a:buFont typeface="Arial" panose="020B0604020202020204" pitchFamily="34" charset="0"/>
              <a:buChar char="•"/>
            </a:pPr>
            <a:r>
              <a:rPr lang="it-IT" sz="2400" dirty="0" smtClean="0">
                <a:solidFill>
                  <a:schemeClr val="tx1"/>
                </a:solidFill>
              </a:rPr>
              <a:t>January </a:t>
            </a:r>
            <a:r>
              <a:rPr lang="it-IT" sz="2400" dirty="0">
                <a:solidFill>
                  <a:schemeClr val="tx1"/>
                </a:solidFill>
              </a:rPr>
              <a:t>2018 – Annual Conference (Trento)</a:t>
            </a:r>
          </a:p>
          <a:p>
            <a:pPr marL="800100" lvl="1" indent="-342900" algn="l">
              <a:spcBef>
                <a:spcPts val="0"/>
              </a:spcBef>
              <a:buFont typeface="Arial" panose="020B0604020202020204" pitchFamily="34" charset="0"/>
              <a:buChar char="•"/>
            </a:pPr>
            <a:r>
              <a:rPr lang="it-IT" sz="2000" dirty="0">
                <a:solidFill>
                  <a:schemeClr val="tx1"/>
                </a:solidFill>
              </a:rPr>
              <a:t>~70 </a:t>
            </a:r>
            <a:r>
              <a:rPr lang="it-IT" sz="2000" dirty="0" err="1">
                <a:solidFill>
                  <a:schemeClr val="tx1"/>
                </a:solidFill>
              </a:rPr>
              <a:t>participants</a:t>
            </a:r>
            <a:endParaRPr lang="it-IT" sz="2000" dirty="0">
              <a:solidFill>
                <a:schemeClr val="tx1"/>
              </a:solidFill>
            </a:endParaRPr>
          </a:p>
          <a:p>
            <a:pPr marL="800100" lvl="1" indent="-342900" algn="l">
              <a:spcBef>
                <a:spcPts val="0"/>
              </a:spcBef>
              <a:buFont typeface="Arial" panose="020B0604020202020204" pitchFamily="34" charset="0"/>
              <a:buChar char="•"/>
            </a:pPr>
            <a:r>
              <a:rPr lang="it-IT" sz="2000" dirty="0">
                <a:solidFill>
                  <a:schemeClr val="tx1"/>
                </a:solidFill>
              </a:rPr>
              <a:t>~40 </a:t>
            </a:r>
            <a:r>
              <a:rPr lang="it-IT" sz="2000" dirty="0" err="1">
                <a:solidFill>
                  <a:schemeClr val="tx1"/>
                </a:solidFill>
              </a:rPr>
              <a:t>papers</a:t>
            </a:r>
            <a:r>
              <a:rPr lang="it-IT" sz="2000" dirty="0">
                <a:solidFill>
                  <a:schemeClr val="tx1"/>
                </a:solidFill>
              </a:rPr>
              <a:t> &amp; </a:t>
            </a:r>
            <a:r>
              <a:rPr lang="it-IT" sz="2000" dirty="0" err="1">
                <a:solidFill>
                  <a:schemeClr val="tx1"/>
                </a:solidFill>
              </a:rPr>
              <a:t>posters</a:t>
            </a:r>
            <a:endParaRPr lang="it-IT" sz="2000" dirty="0">
              <a:solidFill>
                <a:schemeClr val="tx1"/>
              </a:solidFill>
            </a:endParaRPr>
          </a:p>
          <a:p>
            <a:pPr marL="800100" lvl="1" indent="-342900" algn="l">
              <a:spcBef>
                <a:spcPts val="0"/>
              </a:spcBef>
              <a:buFont typeface="Arial" panose="020B0604020202020204" pitchFamily="34" charset="0"/>
              <a:buChar char="•"/>
            </a:pPr>
            <a:r>
              <a:rPr lang="it-IT" sz="2000" dirty="0">
                <a:solidFill>
                  <a:schemeClr val="tx1"/>
                </a:solidFill>
              </a:rPr>
              <a:t>Proceedings post-processed and published on January </a:t>
            </a:r>
            <a:r>
              <a:rPr lang="it-IT" sz="2000" dirty="0" smtClean="0">
                <a:solidFill>
                  <a:schemeClr val="tx1"/>
                </a:solidFill>
              </a:rPr>
              <a:t>2019</a:t>
            </a:r>
          </a:p>
          <a:p>
            <a:pPr marL="342900" indent="-342900" algn="l">
              <a:spcBef>
                <a:spcPts val="0"/>
              </a:spcBef>
              <a:buFont typeface="Arial" panose="020B0604020202020204" pitchFamily="34" charset="0"/>
              <a:buChar char="•"/>
            </a:pPr>
            <a:r>
              <a:rPr lang="it-IT" sz="2400" dirty="0" smtClean="0">
                <a:solidFill>
                  <a:schemeClr val="tx1"/>
                </a:solidFill>
              </a:rPr>
              <a:t>New </a:t>
            </a:r>
            <a:r>
              <a:rPr lang="it-IT" sz="2400" dirty="0">
                <a:solidFill>
                  <a:schemeClr val="tx1"/>
                </a:solidFill>
              </a:rPr>
              <a:t>committee and new website for Italian Phorensic Phonetics Group within AISV (tba)</a:t>
            </a:r>
            <a:endParaRPr lang="it-IT" dirty="0">
              <a:solidFill>
                <a:schemeClr val="tx1"/>
              </a:solidFill>
            </a:endParaRPr>
          </a:p>
          <a:p>
            <a:pPr marL="342900" indent="-342900" algn="l">
              <a:spcBef>
                <a:spcPts val="0"/>
              </a:spcBef>
              <a:buFont typeface="Arial" panose="020B0604020202020204" pitchFamily="34" charset="0"/>
              <a:buChar char="•"/>
            </a:pPr>
            <a:r>
              <a:rPr lang="it-IT" sz="2400" dirty="0">
                <a:solidFill>
                  <a:schemeClr val="tx1"/>
                </a:solidFill>
              </a:rPr>
              <a:t>Call for </a:t>
            </a:r>
            <a:r>
              <a:rPr lang="it-IT" sz="2400" dirty="0" smtClean="0">
                <a:solidFill>
                  <a:schemeClr val="tx1"/>
                </a:solidFill>
              </a:rPr>
              <a:t>scholarships </a:t>
            </a:r>
            <a:r>
              <a:rPr lang="it-IT" sz="2400" dirty="0">
                <a:solidFill>
                  <a:schemeClr val="tx1"/>
                </a:solidFill>
              </a:rPr>
              <a:t>for young researchers summer activities</a:t>
            </a:r>
          </a:p>
          <a:p>
            <a:pPr marL="342900" indent="-342900" algn="l">
              <a:spcBef>
                <a:spcPts val="0"/>
              </a:spcBef>
              <a:buFont typeface="Arial" panose="020B0604020202020204" pitchFamily="34" charset="0"/>
              <a:buChar char="•"/>
            </a:pPr>
            <a:r>
              <a:rPr lang="it-IT" sz="2400" dirty="0">
                <a:solidFill>
                  <a:schemeClr val="tx1"/>
                </a:solidFill>
              </a:rPr>
              <a:t>AISV publishing </a:t>
            </a:r>
            <a:r>
              <a:rPr lang="it-IT" sz="2400" dirty="0" smtClean="0">
                <a:solidFill>
                  <a:schemeClr val="tx1"/>
                </a:solidFill>
              </a:rPr>
              <a:t>activities</a:t>
            </a:r>
          </a:p>
          <a:p>
            <a:pPr marL="342900" indent="-342900" algn="l">
              <a:spcBef>
                <a:spcPts val="0"/>
              </a:spcBef>
              <a:buFont typeface="Arial" panose="020B0604020202020204" pitchFamily="34" charset="0"/>
              <a:buChar char="•"/>
            </a:pPr>
            <a:r>
              <a:rPr lang="it-IT" sz="2400" dirty="0">
                <a:solidFill>
                  <a:schemeClr val="tx1"/>
                </a:solidFill>
              </a:rPr>
              <a:t>October 2018</a:t>
            </a:r>
          </a:p>
          <a:p>
            <a:pPr marL="800100" lvl="1" indent="-342900" algn="l">
              <a:spcBef>
                <a:spcPts val="0"/>
              </a:spcBef>
              <a:buFont typeface="Arial" panose="020B0604020202020204" pitchFamily="34" charset="0"/>
              <a:buChar char="•"/>
            </a:pPr>
            <a:r>
              <a:rPr lang="it-IT" sz="2400" dirty="0">
                <a:solidFill>
                  <a:schemeClr val="tx1"/>
                </a:solidFill>
              </a:rPr>
              <a:t>AISV organizes a satelite event to the CLARIN conference: </a:t>
            </a:r>
            <a:br>
              <a:rPr lang="it-IT" sz="2400" dirty="0">
                <a:solidFill>
                  <a:schemeClr val="tx1"/>
                </a:solidFill>
              </a:rPr>
            </a:br>
            <a:r>
              <a:rPr lang="it-IT" sz="2400" dirty="0">
                <a:solidFill>
                  <a:schemeClr val="tx1"/>
                </a:solidFill>
              </a:rPr>
              <a:t>	</a:t>
            </a:r>
            <a:r>
              <a:rPr lang="en-US" sz="2400" dirty="0">
                <a:solidFill>
                  <a:schemeClr val="tx1"/>
                </a:solidFill>
              </a:rPr>
              <a:t>Spam - Speech In The Age Of Multimodal Humanities</a:t>
            </a:r>
            <a:br>
              <a:rPr lang="en-US" sz="2400" dirty="0">
                <a:solidFill>
                  <a:schemeClr val="tx1"/>
                </a:solidFill>
              </a:rPr>
            </a:br>
            <a:r>
              <a:rPr lang="en-US" sz="2400" dirty="0">
                <a:solidFill>
                  <a:schemeClr val="tx1"/>
                </a:solidFill>
              </a:rPr>
              <a:t>	</a:t>
            </a:r>
            <a:r>
              <a:rPr lang="it-IT" sz="2400" dirty="0">
                <a:solidFill>
                  <a:schemeClr val="tx1"/>
                </a:solidFill>
                <a:hlinkClick r:id="rId3"/>
              </a:rPr>
              <a:t>http://smart.sns.it/multimodal_speech</a:t>
            </a:r>
            <a:endParaRPr lang="it-IT" sz="2400" dirty="0">
              <a:solidFill>
                <a:schemeClr val="tx1"/>
              </a:solidFill>
            </a:endParaRPr>
          </a:p>
          <a:p>
            <a:pPr marL="800100" lvl="1" indent="-342900" algn="l">
              <a:spcBef>
                <a:spcPts val="0"/>
              </a:spcBef>
              <a:buFont typeface="Arial" panose="020B0604020202020204" pitchFamily="34" charset="0"/>
              <a:buChar char="•"/>
            </a:pPr>
            <a:r>
              <a:rPr lang="it-IT" sz="2400" dirty="0">
                <a:solidFill>
                  <a:schemeClr val="tx1"/>
                </a:solidFill>
              </a:rPr>
              <a:t>New elections call </a:t>
            </a:r>
          </a:p>
          <a:p>
            <a:pPr marL="342900" indent="-342900" algn="l">
              <a:spcBef>
                <a:spcPts val="0"/>
              </a:spcBef>
              <a:buFont typeface="Arial" panose="020B0604020202020204" pitchFamily="34" charset="0"/>
              <a:buChar char="•"/>
            </a:pPr>
            <a:r>
              <a:rPr lang="it-IT" sz="2400" dirty="0">
                <a:solidFill>
                  <a:schemeClr val="tx1"/>
                </a:solidFill>
              </a:rPr>
              <a:t>December 2018</a:t>
            </a:r>
          </a:p>
          <a:p>
            <a:pPr marL="800100" lvl="1" indent="-342900" algn="l">
              <a:spcBef>
                <a:spcPts val="0"/>
              </a:spcBef>
              <a:buFont typeface="Arial" panose="020B0604020202020204" pitchFamily="34" charset="0"/>
              <a:buChar char="•"/>
            </a:pPr>
            <a:r>
              <a:rPr lang="it-IT" sz="2400" smtClean="0">
                <a:solidFill>
                  <a:schemeClr val="tx1"/>
                </a:solidFill>
              </a:rPr>
              <a:t>End </a:t>
            </a:r>
            <a:r>
              <a:rPr lang="it-IT" sz="2400" dirty="0">
                <a:solidFill>
                  <a:schemeClr val="tx1"/>
                </a:solidFill>
              </a:rPr>
              <a:t>of 3-year term for present AISV board and President</a:t>
            </a:r>
          </a:p>
        </p:txBody>
      </p:sp>
      <p:pic>
        <p:nvPicPr>
          <p:cNvPr id="6" name="Immagine 5">
            <a:extLst>
              <a:ext uri="{FF2B5EF4-FFF2-40B4-BE49-F238E27FC236}">
                <a16:creationId xmlns="" xmlns:a16="http://schemas.microsoft.com/office/drawing/2014/main" id="{E294023E-6CFF-42EC-9810-7B833D440EAF}"/>
              </a:ext>
            </a:extLst>
          </p:cNvPr>
          <p:cNvPicPr>
            <a:picLocks noChangeAspect="1"/>
          </p:cNvPicPr>
          <p:nvPr/>
        </p:nvPicPr>
        <p:blipFill>
          <a:blip r:embed="rId4"/>
          <a:stretch>
            <a:fillRect/>
          </a:stretch>
        </p:blipFill>
        <p:spPr>
          <a:xfrm>
            <a:off x="-797480" y="-820851"/>
            <a:ext cx="3699886" cy="1618083"/>
          </a:xfrm>
          <a:prstGeom prst="rect">
            <a:avLst/>
          </a:prstGeom>
        </p:spPr>
      </p:pic>
    </p:spTree>
    <p:extLst>
      <p:ext uri="{BB962C8B-B14F-4D97-AF65-F5344CB8AC3E}">
        <p14:creationId xmlns:p14="http://schemas.microsoft.com/office/powerpoint/2010/main" val="1704131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 xmlns:a16="http://schemas.microsoft.com/office/drawing/2014/main" id="{C3501B99-3A15-4AF7-9B3B-36B76E74F399}"/>
              </a:ext>
            </a:extLst>
          </p:cNvPr>
          <p:cNvSpPr>
            <a:spLocks noGrp="1"/>
          </p:cNvSpPr>
          <p:nvPr>
            <p:ph type="subTitle" idx="1"/>
          </p:nvPr>
        </p:nvSpPr>
        <p:spPr>
          <a:xfrm>
            <a:off x="1113689" y="1064526"/>
            <a:ext cx="7852890" cy="3777357"/>
          </a:xfrm>
        </p:spPr>
        <p:txBody>
          <a:bodyPr>
            <a:noAutofit/>
          </a:bodyPr>
          <a:lstStyle/>
          <a:p>
            <a:pPr marL="342900" indent="-342900" algn="l">
              <a:spcBef>
                <a:spcPts val="0"/>
              </a:spcBef>
              <a:buFont typeface="Arial" panose="020B0604020202020204" pitchFamily="34" charset="0"/>
              <a:buChar char="•"/>
            </a:pPr>
            <a:r>
              <a:rPr lang="it-IT" sz="2400" dirty="0">
                <a:solidFill>
                  <a:schemeClr val="tx1"/>
                </a:solidFill>
              </a:rPr>
              <a:t>New board and </a:t>
            </a:r>
            <a:r>
              <a:rPr lang="it-IT" sz="2400" dirty="0" err="1">
                <a:solidFill>
                  <a:schemeClr val="tx1"/>
                </a:solidFill>
              </a:rPr>
              <a:t>President</a:t>
            </a:r>
            <a:r>
              <a:rPr lang="it-IT" sz="2400" dirty="0">
                <a:solidFill>
                  <a:schemeClr val="tx1"/>
                </a:solidFill>
              </a:rPr>
              <a:t> </a:t>
            </a:r>
            <a:r>
              <a:rPr lang="it-IT" sz="2400" dirty="0" err="1">
                <a:solidFill>
                  <a:schemeClr val="tx1"/>
                </a:solidFill>
              </a:rPr>
              <a:t>elected</a:t>
            </a:r>
            <a:endParaRPr lang="it-IT" sz="2400" dirty="0">
              <a:solidFill>
                <a:schemeClr val="tx1"/>
              </a:solidFill>
            </a:endParaRPr>
          </a:p>
          <a:p>
            <a:pPr marL="342900" indent="-342900" algn="l">
              <a:spcBef>
                <a:spcPts val="0"/>
              </a:spcBef>
              <a:buFont typeface="Arial" panose="020B0604020202020204" pitchFamily="34" charset="0"/>
              <a:buChar char="•"/>
            </a:pPr>
            <a:r>
              <a:rPr lang="it-IT" sz="2400" dirty="0" err="1">
                <a:solidFill>
                  <a:schemeClr val="tx1"/>
                </a:solidFill>
              </a:rPr>
              <a:t>February</a:t>
            </a:r>
            <a:r>
              <a:rPr lang="it-IT" sz="2400" dirty="0">
                <a:solidFill>
                  <a:schemeClr val="tx1"/>
                </a:solidFill>
              </a:rPr>
              <a:t> – </a:t>
            </a:r>
            <a:r>
              <a:rPr lang="it-IT" sz="2400" dirty="0" err="1">
                <a:solidFill>
                  <a:schemeClr val="tx1"/>
                </a:solidFill>
              </a:rPr>
              <a:t>Annual</a:t>
            </a:r>
            <a:r>
              <a:rPr lang="it-IT" sz="2400" dirty="0">
                <a:solidFill>
                  <a:schemeClr val="tx1"/>
                </a:solidFill>
              </a:rPr>
              <a:t> Conference in Arezzo (</a:t>
            </a:r>
            <a:r>
              <a:rPr lang="it-IT" sz="2400" dirty="0" err="1">
                <a:solidFill>
                  <a:schemeClr val="tx1"/>
                </a:solidFill>
              </a:rPr>
              <a:t>Tuscany</a:t>
            </a:r>
            <a:r>
              <a:rPr lang="it-IT" sz="2400" dirty="0">
                <a:solidFill>
                  <a:schemeClr val="tx1"/>
                </a:solidFill>
              </a:rPr>
              <a:t>)</a:t>
            </a:r>
          </a:p>
          <a:p>
            <a:pPr marL="800100" lvl="1" indent="-342900" algn="l">
              <a:spcBef>
                <a:spcPts val="0"/>
              </a:spcBef>
              <a:buFont typeface="Arial" panose="020B0604020202020204" pitchFamily="34" charset="0"/>
              <a:buChar char="•"/>
            </a:pPr>
            <a:r>
              <a:rPr lang="it-IT" sz="2400" dirty="0">
                <a:solidFill>
                  <a:schemeClr val="tx1"/>
                </a:solidFill>
              </a:rPr>
              <a:t>https://www.aisv.it/aisv2019/en/</a:t>
            </a:r>
          </a:p>
          <a:p>
            <a:pPr marL="800100" lvl="1" indent="-342900" algn="l">
              <a:spcBef>
                <a:spcPts val="0"/>
              </a:spcBef>
              <a:buFont typeface="Arial" panose="020B0604020202020204" pitchFamily="34" charset="0"/>
              <a:buChar char="•"/>
            </a:pPr>
            <a:r>
              <a:rPr lang="it-IT" sz="2400" dirty="0" err="1">
                <a:solidFill>
                  <a:schemeClr val="tx1"/>
                </a:solidFill>
              </a:rPr>
              <a:t>Proposed</a:t>
            </a:r>
            <a:r>
              <a:rPr lang="it-IT" sz="2400" dirty="0">
                <a:solidFill>
                  <a:schemeClr val="tx1"/>
                </a:solidFill>
              </a:rPr>
              <a:t> </a:t>
            </a:r>
            <a:r>
              <a:rPr lang="it-IT" sz="2400" dirty="0" err="1">
                <a:solidFill>
                  <a:schemeClr val="tx1"/>
                </a:solidFill>
              </a:rPr>
              <a:t>theme</a:t>
            </a:r>
            <a:r>
              <a:rPr lang="it-IT" sz="2400" dirty="0">
                <a:solidFill>
                  <a:schemeClr val="tx1"/>
                </a:solidFill>
              </a:rPr>
              <a:t>: </a:t>
            </a:r>
            <a:r>
              <a:rPr lang="en-US" sz="2400" i="1" dirty="0">
                <a:solidFill>
                  <a:schemeClr val="tx1"/>
                </a:solidFill>
              </a:rPr>
              <a:t>Audio Archives At The Crossroads Of Speech Sciences, Digital Humanities And Digital Heritage</a:t>
            </a:r>
          </a:p>
          <a:p>
            <a:pPr marL="800100" lvl="1" indent="-342900" algn="l">
              <a:spcBef>
                <a:spcPts val="0"/>
              </a:spcBef>
              <a:buFont typeface="Arial" panose="020B0604020202020204" pitchFamily="34" charset="0"/>
              <a:buChar char="•"/>
            </a:pPr>
            <a:r>
              <a:rPr lang="en-US" sz="2400" dirty="0">
                <a:solidFill>
                  <a:schemeClr val="tx1"/>
                </a:solidFill>
              </a:rPr>
              <a:t>Invited Speakers (provisional): </a:t>
            </a:r>
            <a:r>
              <a:rPr lang="en-US" sz="2400" dirty="0" err="1">
                <a:solidFill>
                  <a:schemeClr val="tx1"/>
                </a:solidFill>
              </a:rPr>
              <a:t>Franciska</a:t>
            </a:r>
            <a:r>
              <a:rPr lang="en-US" sz="2400" dirty="0">
                <a:solidFill>
                  <a:schemeClr val="tx1"/>
                </a:solidFill>
              </a:rPr>
              <a:t> de Jong</a:t>
            </a:r>
          </a:p>
          <a:p>
            <a:pPr marL="800100" lvl="1" indent="-342900" algn="l">
              <a:spcBef>
                <a:spcPts val="0"/>
              </a:spcBef>
              <a:buFont typeface="Arial" panose="020B0604020202020204" pitchFamily="34" charset="0"/>
              <a:buChar char="•"/>
            </a:pPr>
            <a:r>
              <a:rPr lang="en-US" sz="2400" dirty="0">
                <a:solidFill>
                  <a:schemeClr val="tx1"/>
                </a:solidFill>
              </a:rPr>
              <a:t>Special session (supported by CLARIN ERIC) with Christoph </a:t>
            </a:r>
            <a:r>
              <a:rPr lang="en-US" sz="2400" dirty="0" err="1" smtClean="0">
                <a:solidFill>
                  <a:schemeClr val="tx1"/>
                </a:solidFill>
              </a:rPr>
              <a:t>Draxler</a:t>
            </a:r>
            <a:endParaRPr lang="en-US" sz="2400" dirty="0" smtClean="0">
              <a:solidFill>
                <a:schemeClr val="tx1"/>
              </a:solidFill>
            </a:endParaRPr>
          </a:p>
          <a:p>
            <a:pPr marL="342900" indent="-342900" algn="l">
              <a:spcBef>
                <a:spcPts val="0"/>
              </a:spcBef>
              <a:buFont typeface="Arial" panose="020B0604020202020204" pitchFamily="34" charset="0"/>
              <a:buChar char="•"/>
            </a:pPr>
            <a:r>
              <a:rPr lang="en-US" sz="2400" dirty="0">
                <a:solidFill>
                  <a:schemeClr val="tx1"/>
                </a:solidFill>
              </a:rPr>
              <a:t>June: Phonetics and Phonology in Europe (</a:t>
            </a:r>
            <a:r>
              <a:rPr lang="en-US" sz="2400" dirty="0" err="1">
                <a:solidFill>
                  <a:schemeClr val="tx1"/>
                </a:solidFill>
              </a:rPr>
              <a:t>PaPE</a:t>
            </a:r>
            <a:r>
              <a:rPr lang="en-US" sz="2400" dirty="0">
                <a:solidFill>
                  <a:schemeClr val="tx1"/>
                </a:solidFill>
              </a:rPr>
              <a:t> 2019)</a:t>
            </a:r>
          </a:p>
          <a:p>
            <a:pPr marL="800100" lvl="1" indent="-342900" algn="l">
              <a:spcBef>
                <a:spcPts val="0"/>
              </a:spcBef>
              <a:buFont typeface="Arial" panose="020B0604020202020204" pitchFamily="34" charset="0"/>
              <a:buChar char="•"/>
            </a:pPr>
            <a:r>
              <a:rPr lang="en-US" sz="2000" dirty="0">
                <a:solidFill>
                  <a:schemeClr val="tx1"/>
                </a:solidFill>
              </a:rPr>
              <a:t>Mon 17-Tue 18-Wed 19 June 2019 (Lecce)</a:t>
            </a:r>
          </a:p>
          <a:p>
            <a:pPr marL="800100" lvl="1" indent="-342900" algn="l">
              <a:spcBef>
                <a:spcPts val="0"/>
              </a:spcBef>
              <a:buFont typeface="Arial" panose="020B0604020202020204" pitchFamily="34" charset="0"/>
              <a:buChar char="•"/>
            </a:pPr>
            <a:r>
              <a:rPr lang="en-US" sz="2000" dirty="0">
                <a:solidFill>
                  <a:schemeClr val="tx1"/>
                </a:solidFill>
              </a:rPr>
              <a:t>http://pape2019.unisalento.it</a:t>
            </a:r>
            <a:endParaRPr lang="it-IT" sz="2000" dirty="0">
              <a:solidFill>
                <a:schemeClr val="tx1"/>
              </a:solidFill>
            </a:endParaRPr>
          </a:p>
          <a:p>
            <a:pPr marL="342900" indent="-342900" algn="l">
              <a:spcBef>
                <a:spcPts val="0"/>
              </a:spcBef>
              <a:buFont typeface="Arial" panose="020B0604020202020204" pitchFamily="34" charset="0"/>
              <a:buChar char="•"/>
            </a:pPr>
            <a:r>
              <a:rPr lang="it-IT" sz="2400" dirty="0">
                <a:solidFill>
                  <a:schemeClr val="tx1"/>
                </a:solidFill>
              </a:rPr>
              <a:t>Call for (small) scholarships for young researchers’ summer activities (with preference for PaPE 2019 participation</a:t>
            </a:r>
            <a:r>
              <a:rPr lang="it-IT" sz="2400" dirty="0" smtClean="0">
                <a:solidFill>
                  <a:schemeClr val="tx1"/>
                </a:solidFill>
              </a:rPr>
              <a:t>)</a:t>
            </a:r>
            <a:endParaRPr lang="it-IT" sz="2400" dirty="0">
              <a:solidFill>
                <a:schemeClr val="tx1"/>
              </a:solidFill>
            </a:endParaRPr>
          </a:p>
        </p:txBody>
      </p:sp>
      <p:pic>
        <p:nvPicPr>
          <p:cNvPr id="6" name="Immagine 5">
            <a:extLst>
              <a:ext uri="{FF2B5EF4-FFF2-40B4-BE49-F238E27FC236}">
                <a16:creationId xmlns="" xmlns:a16="http://schemas.microsoft.com/office/drawing/2014/main" id="{E294023E-6CFF-42EC-9810-7B833D440EAF}"/>
              </a:ext>
            </a:extLst>
          </p:cNvPr>
          <p:cNvPicPr>
            <a:picLocks noChangeAspect="1"/>
          </p:cNvPicPr>
          <p:nvPr/>
        </p:nvPicPr>
        <p:blipFill>
          <a:blip r:embed="rId3"/>
          <a:stretch>
            <a:fillRect/>
          </a:stretch>
        </p:blipFill>
        <p:spPr>
          <a:xfrm>
            <a:off x="-736254" y="-684372"/>
            <a:ext cx="3699886" cy="1618083"/>
          </a:xfrm>
          <a:prstGeom prst="rect">
            <a:avLst/>
          </a:prstGeom>
        </p:spPr>
      </p:pic>
      <p:sp>
        <p:nvSpPr>
          <p:cNvPr id="7" name="Titolo 1">
            <a:extLst>
              <a:ext uri="{FF2B5EF4-FFF2-40B4-BE49-F238E27FC236}">
                <a16:creationId xmlns="" xmlns:a16="http://schemas.microsoft.com/office/drawing/2014/main" id="{8753A0B7-8547-374B-B8C2-6B8D2051F465}"/>
              </a:ext>
            </a:extLst>
          </p:cNvPr>
          <p:cNvSpPr txBox="1">
            <a:spLocks/>
          </p:cNvSpPr>
          <p:nvPr/>
        </p:nvSpPr>
        <p:spPr>
          <a:xfrm>
            <a:off x="2464882" y="121930"/>
            <a:ext cx="4687033" cy="78542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4800" dirty="0"/>
              <a:t>2019 – </a:t>
            </a:r>
            <a:r>
              <a:rPr lang="it-IT" sz="4800" dirty="0" smtClean="0"/>
              <a:t>Activities</a:t>
            </a:r>
            <a:endParaRPr lang="it-IT" sz="4800" dirty="0"/>
          </a:p>
        </p:txBody>
      </p:sp>
    </p:spTree>
    <p:extLst>
      <p:ext uri="{BB962C8B-B14F-4D97-AF65-F5344CB8AC3E}">
        <p14:creationId xmlns:p14="http://schemas.microsoft.com/office/powerpoint/2010/main" val="90760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813"/>
            <a:ext cx="8229600" cy="1143000"/>
          </a:xfrm>
        </p:spPr>
        <p:txBody>
          <a:bodyPr>
            <a:normAutofit/>
          </a:bodyPr>
          <a:lstStyle/>
          <a:p>
            <a:r>
              <a:rPr lang="en-US" sz="5400" dirty="0" smtClean="0">
                <a:solidFill>
                  <a:srgbClr val="0084D1"/>
                </a:solidFill>
              </a:rPr>
              <a:t>Discussions</a:t>
            </a:r>
            <a:endParaRPr lang="en-US" sz="5400" dirty="0">
              <a:solidFill>
                <a:srgbClr val="0084D1"/>
              </a:solidFill>
            </a:endParaRPr>
          </a:p>
        </p:txBody>
      </p:sp>
      <p:sp>
        <p:nvSpPr>
          <p:cNvPr id="3" name="Espace réservé du contenu 2"/>
          <p:cNvSpPr>
            <a:spLocks noGrp="1"/>
          </p:cNvSpPr>
          <p:nvPr>
            <p:ph idx="1"/>
          </p:nvPr>
        </p:nvSpPr>
        <p:spPr>
          <a:xfrm>
            <a:off x="457200" y="1265274"/>
            <a:ext cx="8507288" cy="5454503"/>
          </a:xfrm>
        </p:spPr>
        <p:txBody>
          <a:bodyPr>
            <a:normAutofit/>
          </a:bodyPr>
          <a:lstStyle/>
          <a:p>
            <a:r>
              <a:rPr lang="en-US" sz="2800" dirty="0" smtClean="0"/>
              <a:t>Workshops</a:t>
            </a:r>
          </a:p>
          <a:p>
            <a:pPr lvl="1">
              <a:buFont typeface="Arial" pitchFamily="34" charset="0"/>
              <a:buChar char="•"/>
            </a:pPr>
            <a:r>
              <a:rPr lang="en-US" sz="2400" dirty="0" smtClean="0"/>
              <a:t>IS satellites: too many? Difficult to choose between overlapping dates? Competing with IS sessions?</a:t>
            </a:r>
          </a:p>
          <a:p>
            <a:pPr lvl="1">
              <a:buFont typeface="Arial" pitchFamily="34" charset="0"/>
              <a:buChar char="•"/>
            </a:pPr>
            <a:r>
              <a:rPr lang="en-US" sz="2400" dirty="0" smtClean="0"/>
              <a:t>Partnership with other associations/workshop series (e.g. WOCCI + ICMI): pros (SIG at frontiers) vs. cons (drop-outs of regular attendees, copyrights)</a:t>
            </a:r>
          </a:p>
          <a:p>
            <a:pPr lvl="1">
              <a:buFont typeface="Arial" pitchFamily="34" charset="0"/>
              <a:buChar char="•"/>
            </a:pPr>
            <a:r>
              <a:rPr lang="en-US" sz="2400" dirty="0" smtClean="0"/>
              <a:t>Avoid workshops with no ISCA endorsement</a:t>
            </a:r>
          </a:p>
          <a:p>
            <a:r>
              <a:rPr lang="en-US" sz="2800" dirty="0" smtClean="0"/>
              <a:t>SIG treasures, workshop cash-flows</a:t>
            </a:r>
          </a:p>
          <a:p>
            <a:r>
              <a:rPr lang="en-US" sz="2800" dirty="0" smtClean="0"/>
              <a:t>New SIGs</a:t>
            </a:r>
          </a:p>
          <a:p>
            <a:pPr lvl="1"/>
            <a:r>
              <a:rPr lang="en-US" sz="2400" dirty="0" err="1" smtClean="0"/>
              <a:t>NoLISP</a:t>
            </a:r>
            <a:r>
              <a:rPr lang="en-US" sz="2400" dirty="0" smtClean="0"/>
              <a:t>, speech production, phonetics, brain studies?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813"/>
            <a:ext cx="8229600" cy="1143000"/>
          </a:xfrm>
        </p:spPr>
        <p:txBody>
          <a:bodyPr>
            <a:normAutofit/>
          </a:bodyPr>
          <a:lstStyle/>
          <a:p>
            <a:r>
              <a:rPr lang="en-US" sz="5400" dirty="0" smtClean="0">
                <a:solidFill>
                  <a:srgbClr val="0084D1"/>
                </a:solidFill>
              </a:rPr>
              <a:t>SIG &amp; workshops</a:t>
            </a:r>
            <a:endParaRPr lang="en-US" sz="5400" dirty="0">
              <a:solidFill>
                <a:srgbClr val="0084D1"/>
              </a:solidFill>
            </a:endParaRPr>
          </a:p>
        </p:txBody>
      </p:sp>
      <p:sp>
        <p:nvSpPr>
          <p:cNvPr id="3" name="Espace réservé du contenu 2"/>
          <p:cNvSpPr>
            <a:spLocks noGrp="1"/>
          </p:cNvSpPr>
          <p:nvPr>
            <p:ph idx="1"/>
          </p:nvPr>
        </p:nvSpPr>
        <p:spPr>
          <a:xfrm>
            <a:off x="489098" y="1047307"/>
            <a:ext cx="8229600" cy="4525963"/>
          </a:xfrm>
        </p:spPr>
        <p:txBody>
          <a:bodyPr>
            <a:normAutofit/>
          </a:bodyPr>
          <a:lstStyle/>
          <a:p>
            <a:r>
              <a:rPr lang="fr-FR" sz="2000" dirty="0"/>
              <a:t>SIG </a:t>
            </a:r>
            <a:r>
              <a:rPr lang="fr-FR" sz="2000" dirty="0" err="1" smtClean="0"/>
              <a:t>committee</a:t>
            </a:r>
            <a:r>
              <a:rPr lang="fr-FR" sz="2000" dirty="0"/>
              <a:t>: 2 </a:t>
            </a:r>
            <a:r>
              <a:rPr lang="fr-FR" sz="2000" dirty="0" err="1"/>
              <a:t>members</a:t>
            </a:r>
            <a:r>
              <a:rPr lang="fr-FR" sz="2000" dirty="0"/>
              <a:t> of the ISCA </a:t>
            </a:r>
            <a:r>
              <a:rPr lang="fr-FR" sz="2000" dirty="0" err="1"/>
              <a:t>board</a:t>
            </a:r>
            <a:r>
              <a:rPr lang="fr-FR" sz="2000" dirty="0"/>
              <a:t> + SIG liaisons</a:t>
            </a:r>
          </a:p>
          <a:p>
            <a:r>
              <a:rPr lang="fr-FR" sz="2000" dirty="0" smtClean="0"/>
              <a:t>Workshop </a:t>
            </a:r>
            <a:r>
              <a:rPr lang="fr-FR" sz="2000" dirty="0" err="1" smtClean="0"/>
              <a:t>committee</a:t>
            </a:r>
            <a:r>
              <a:rPr lang="fr-FR" sz="2000" dirty="0" smtClean="0"/>
              <a:t>: 4 </a:t>
            </a:r>
            <a:r>
              <a:rPr lang="fr-FR" sz="2000" dirty="0" err="1" smtClean="0"/>
              <a:t>members</a:t>
            </a:r>
            <a:r>
              <a:rPr lang="fr-FR" sz="2000" dirty="0" smtClean="0"/>
              <a:t> of the ISCA </a:t>
            </a:r>
            <a:r>
              <a:rPr lang="fr-FR" sz="2000" dirty="0" err="1" smtClean="0"/>
              <a:t>board</a:t>
            </a:r>
            <a:r>
              <a:rPr lang="fr-FR" sz="2000" dirty="0" smtClean="0"/>
              <a:t> + 3 last chairs of IS satellite workshops</a:t>
            </a:r>
          </a:p>
          <a:p>
            <a:pPr lvl="1"/>
            <a:r>
              <a:rPr lang="fr-FR" sz="1800" dirty="0" smtClean="0"/>
              <a:t>Examine applications for ISCA </a:t>
            </a:r>
            <a:r>
              <a:rPr lang="fr-FR" sz="1800" dirty="0" err="1" smtClean="0"/>
              <a:t>endorsement</a:t>
            </a:r>
            <a:r>
              <a:rPr lang="fr-FR" sz="1800" dirty="0" smtClean="0"/>
              <a:t> of</a:t>
            </a:r>
            <a:endParaRPr lang="fr-FR" sz="1400" dirty="0" smtClean="0"/>
          </a:p>
          <a:p>
            <a:pPr lvl="2"/>
            <a:r>
              <a:rPr lang="fr-FR" sz="1600" dirty="0" smtClean="0"/>
              <a:t>ITRW, ISCA </a:t>
            </a:r>
            <a:r>
              <a:rPr lang="fr-FR" sz="1600" dirty="0" err="1" smtClean="0"/>
              <a:t>sponsored</a:t>
            </a:r>
            <a:r>
              <a:rPr lang="fr-FR" sz="1600" dirty="0" smtClean="0"/>
              <a:t> vs. </a:t>
            </a:r>
            <a:r>
              <a:rPr lang="fr-FR" sz="1600" dirty="0" err="1" smtClean="0"/>
              <a:t>supported</a:t>
            </a:r>
            <a:r>
              <a:rPr lang="fr-FR" sz="1600" dirty="0" smtClean="0"/>
              <a:t> </a:t>
            </a:r>
            <a:r>
              <a:rPr lang="fr-FR" sz="1600" dirty="0" err="1" smtClean="0"/>
              <a:t>events</a:t>
            </a:r>
            <a:r>
              <a:rPr lang="fr-FR" sz="1600" dirty="0"/>
              <a:t> </a:t>
            </a:r>
            <a:r>
              <a:rPr lang="fr-FR" sz="1600" dirty="0" smtClean="0"/>
              <a:t>&amp; Challenges</a:t>
            </a:r>
          </a:p>
        </p:txBody>
      </p:sp>
      <p:pic>
        <p:nvPicPr>
          <p:cNvPr id="4" name="Picture 2"/>
          <p:cNvPicPr>
            <a:picLocks noChangeAspect="1" noChangeArrowheads="1"/>
          </p:cNvPicPr>
          <p:nvPr/>
        </p:nvPicPr>
        <p:blipFill>
          <a:blip r:embed="rId2" cstate="print"/>
          <a:srcRect/>
          <a:stretch>
            <a:fillRect/>
          </a:stretch>
        </p:blipFill>
        <p:spPr bwMode="auto">
          <a:xfrm>
            <a:off x="1547459" y="3168502"/>
            <a:ext cx="4252745" cy="3025992"/>
          </a:xfrm>
          <a:prstGeom prst="rect">
            <a:avLst/>
          </a:prstGeom>
          <a:noFill/>
          <a:ln w="9525">
            <a:noFill/>
            <a:miter lim="800000"/>
            <a:headEnd/>
            <a:tailEnd/>
          </a:ln>
        </p:spPr>
      </p:pic>
    </p:spTree>
    <p:extLst>
      <p:ext uri="{BB962C8B-B14F-4D97-AF65-F5344CB8AC3E}">
        <p14:creationId xmlns:p14="http://schemas.microsoft.com/office/powerpoint/2010/main" val="306146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cpa.ednet.ns.ca/wp-content/uploads/2014/08/Important-Rubber-Stamp.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16255" y="3099363"/>
            <a:ext cx="1476208" cy="1034059"/>
          </a:xfrm>
          <a:prstGeom prst="rect">
            <a:avLst/>
          </a:prstGeom>
          <a:noFill/>
        </p:spPr>
      </p:pic>
      <p:sp>
        <p:nvSpPr>
          <p:cNvPr id="2" name="Titre 1"/>
          <p:cNvSpPr>
            <a:spLocks noGrp="1"/>
          </p:cNvSpPr>
          <p:nvPr>
            <p:ph type="title"/>
          </p:nvPr>
        </p:nvSpPr>
        <p:spPr>
          <a:xfrm>
            <a:off x="457200" y="8813"/>
            <a:ext cx="8229600" cy="1143000"/>
          </a:xfrm>
        </p:spPr>
        <p:txBody>
          <a:bodyPr>
            <a:normAutofit/>
          </a:bodyPr>
          <a:lstStyle/>
          <a:p>
            <a:r>
              <a:rPr lang="en-US" sz="5400" dirty="0" smtClean="0">
                <a:solidFill>
                  <a:srgbClr val="0084D1"/>
                </a:solidFill>
              </a:rPr>
              <a:t>SIG &amp; workshops news</a:t>
            </a:r>
            <a:endParaRPr lang="en-US" sz="5400" dirty="0">
              <a:solidFill>
                <a:srgbClr val="0084D1"/>
              </a:solidFill>
            </a:endParaRPr>
          </a:p>
        </p:txBody>
      </p:sp>
      <p:sp>
        <p:nvSpPr>
          <p:cNvPr id="3" name="Espace réservé du contenu 2"/>
          <p:cNvSpPr>
            <a:spLocks noGrp="1"/>
          </p:cNvSpPr>
          <p:nvPr>
            <p:ph idx="1"/>
          </p:nvPr>
        </p:nvSpPr>
        <p:spPr>
          <a:xfrm>
            <a:off x="489098" y="1047307"/>
            <a:ext cx="8049260" cy="4525963"/>
          </a:xfrm>
        </p:spPr>
        <p:txBody>
          <a:bodyPr>
            <a:normAutofit/>
          </a:bodyPr>
          <a:lstStyle/>
          <a:p>
            <a:pPr>
              <a:spcBef>
                <a:spcPts val="0"/>
              </a:spcBef>
            </a:pPr>
            <a:r>
              <a:rPr lang="en-US" sz="2000" dirty="0" smtClean="0"/>
              <a:t>Workshop application portal</a:t>
            </a:r>
          </a:p>
          <a:p>
            <a:pPr lvl="1">
              <a:spcBef>
                <a:spcPts val="0"/>
              </a:spcBef>
            </a:pPr>
            <a:r>
              <a:rPr lang="en-US" sz="1800" dirty="0" smtClean="0"/>
              <a:t>All workshops fill </a:t>
            </a:r>
            <a:r>
              <a:rPr lang="en-US" sz="1800" dirty="0"/>
              <a:t>an application</a:t>
            </a:r>
            <a:r>
              <a:rPr lang="en-US" sz="1800" dirty="0" smtClean="0"/>
              <a:t>!! Even those endorsed </a:t>
            </a:r>
            <a:r>
              <a:rPr lang="en-US" sz="1800" dirty="0"/>
              <a:t>by </a:t>
            </a:r>
            <a:r>
              <a:rPr lang="en-US" sz="1800" dirty="0" smtClean="0"/>
              <a:t>SIGs</a:t>
            </a:r>
          </a:p>
          <a:p>
            <a:pPr lvl="1">
              <a:spcBef>
                <a:spcPts val="0"/>
              </a:spcBef>
            </a:pPr>
            <a:r>
              <a:rPr lang="en-US" sz="1800" dirty="0" smtClean="0"/>
              <a:t>Post-event reports</a:t>
            </a:r>
          </a:p>
          <a:p>
            <a:pPr lvl="1">
              <a:spcBef>
                <a:spcPts val="0"/>
              </a:spcBef>
            </a:pPr>
            <a:r>
              <a:rPr lang="en-US" sz="1800" dirty="0" smtClean="0"/>
              <a:t>Sponsorship limited to 800€ per event (travel grant for one invited speaker)</a:t>
            </a:r>
          </a:p>
          <a:p>
            <a:pPr lvl="1">
              <a:spcBef>
                <a:spcPts val="0"/>
              </a:spcBef>
            </a:pPr>
            <a:r>
              <a:rPr lang="en-US" sz="1800" dirty="0" smtClean="0"/>
              <a:t>Link </a:t>
            </a:r>
            <a:r>
              <a:rPr lang="en-US" sz="1800" dirty="0"/>
              <a:t>with grant portal: perquisite for student travel </a:t>
            </a:r>
            <a:r>
              <a:rPr lang="en-US" sz="1800" dirty="0" smtClean="0"/>
              <a:t>grants</a:t>
            </a:r>
          </a:p>
          <a:p>
            <a:pPr lvl="2">
              <a:spcBef>
                <a:spcPts val="0"/>
              </a:spcBef>
            </a:pPr>
            <a:r>
              <a:rPr lang="en-US" sz="1600" dirty="0" smtClean="0">
                <a:solidFill>
                  <a:srgbClr val="FF0000"/>
                </a:solidFill>
              </a:rPr>
              <a:t>Only 5 applications in 2017 (vs. 65 for IS) and 1 in 2018!!! Please advertise!!!</a:t>
            </a:r>
            <a:endParaRPr lang="en-US" sz="1600" dirty="0">
              <a:solidFill>
                <a:srgbClr val="FF0000"/>
              </a:solidFill>
            </a:endParaRPr>
          </a:p>
          <a:p>
            <a:endParaRPr lang="en-US" sz="2000" dirty="0"/>
          </a:p>
          <a:p>
            <a:endParaRPr lang="fr-FR" sz="2000" dirty="0" smtClean="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060" y="3099363"/>
            <a:ext cx="4912241" cy="30888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813"/>
            <a:ext cx="8229600" cy="1143000"/>
          </a:xfrm>
        </p:spPr>
        <p:txBody>
          <a:bodyPr>
            <a:normAutofit/>
          </a:bodyPr>
          <a:lstStyle/>
          <a:p>
            <a:r>
              <a:rPr lang="en-US" sz="5400" dirty="0" smtClean="0">
                <a:solidFill>
                  <a:srgbClr val="0084D1"/>
                </a:solidFill>
              </a:rPr>
              <a:t>Workshops 2018</a:t>
            </a:r>
            <a:endParaRPr lang="en-US" sz="5400" dirty="0">
              <a:solidFill>
                <a:srgbClr val="0084D1"/>
              </a:solidFill>
            </a:endParaRPr>
          </a:p>
        </p:txBody>
      </p:sp>
      <p:sp>
        <p:nvSpPr>
          <p:cNvPr id="3" name="Espace réservé du contenu 2"/>
          <p:cNvSpPr>
            <a:spLocks noGrp="1"/>
          </p:cNvSpPr>
          <p:nvPr>
            <p:ph idx="1"/>
          </p:nvPr>
        </p:nvSpPr>
        <p:spPr>
          <a:xfrm>
            <a:off x="457200" y="1180214"/>
            <a:ext cx="8507288" cy="4945949"/>
          </a:xfrm>
        </p:spPr>
        <p:txBody>
          <a:bodyPr>
            <a:normAutofit/>
          </a:bodyPr>
          <a:lstStyle/>
          <a:p>
            <a:pPr marL="285750" lvl="1">
              <a:lnSpc>
                <a:spcPct val="90000"/>
              </a:lnSpc>
              <a:spcBef>
                <a:spcPts val="0"/>
              </a:spcBef>
              <a:defRPr/>
            </a:pPr>
            <a:r>
              <a:rPr lang="en-US" sz="2000" dirty="0" smtClean="0">
                <a:latin typeface="+mj-lt"/>
                <a:cs typeface="Arial" panose="020B0604020202020204" pitchFamily="34" charset="0"/>
              </a:rPr>
              <a:t>22 ISCA-endorsed </a:t>
            </a:r>
            <a:r>
              <a:rPr lang="en-US" sz="2000" dirty="0">
                <a:latin typeface="+mj-lt"/>
                <a:cs typeface="Arial" panose="020B0604020202020204" pitchFamily="34" charset="0"/>
              </a:rPr>
              <a:t>events in </a:t>
            </a:r>
            <a:r>
              <a:rPr lang="en-US" sz="2000" dirty="0" smtClean="0">
                <a:latin typeface="+mj-lt"/>
                <a:cs typeface="Arial" panose="020B0604020202020204" pitchFamily="34" charset="0"/>
              </a:rPr>
              <a:t>2018</a:t>
            </a:r>
            <a:endParaRPr lang="en-US" sz="2000" dirty="0">
              <a:latin typeface="+mj-lt"/>
              <a:cs typeface="Arial" panose="020B0604020202020204" pitchFamily="34" charset="0"/>
            </a:endParaRPr>
          </a:p>
          <a:p>
            <a:pPr marL="800100" lvl="1" fontAlgn="auto">
              <a:lnSpc>
                <a:spcPct val="100000"/>
              </a:lnSpc>
              <a:spcBef>
                <a:spcPts val="0"/>
              </a:spcBef>
              <a:spcAft>
                <a:spcPts val="0"/>
              </a:spcAft>
              <a:defRPr/>
            </a:pPr>
            <a:r>
              <a:rPr lang="en-US" sz="1800" dirty="0">
                <a:latin typeface="+mj-lt"/>
                <a:cs typeface="Arial" panose="020B0604020202020204" pitchFamily="34" charset="0"/>
              </a:rPr>
              <a:t>Record number: </a:t>
            </a:r>
            <a:r>
              <a:rPr lang="en-US" sz="1800" dirty="0" smtClean="0">
                <a:latin typeface="+mj-lt"/>
                <a:cs typeface="Arial" panose="020B0604020202020204" pitchFamily="34" charset="0"/>
              </a:rPr>
              <a:t>TAL, Odyssey, AI-MHRI, SLTU, SMM, ML-SLP, </a:t>
            </a:r>
            <a:r>
              <a:rPr lang="en-US" sz="1800" dirty="0" err="1" smtClean="0">
                <a:latin typeface="+mj-lt"/>
                <a:cs typeface="Arial" panose="020B0604020202020204" pitchFamily="34" charset="0"/>
              </a:rPr>
              <a:t>CHiME</a:t>
            </a:r>
            <a:r>
              <a:rPr lang="en-US" sz="1800" dirty="0">
                <a:latin typeface="+mj-lt"/>
                <a:cs typeface="Arial" panose="020B0604020202020204" pitchFamily="34" charset="0"/>
              </a:rPr>
              <a:t>, </a:t>
            </a:r>
            <a:r>
              <a:rPr lang="en-US" sz="1800" dirty="0" smtClean="0">
                <a:latin typeface="+mj-lt"/>
                <a:cs typeface="Arial" panose="020B0604020202020204" pitchFamily="34" charset="0"/>
              </a:rPr>
              <a:t>P-</a:t>
            </a:r>
            <a:r>
              <a:rPr lang="en-US" sz="1800" dirty="0" err="1" smtClean="0">
                <a:latin typeface="+mj-lt"/>
                <a:cs typeface="Arial" panose="020B0604020202020204" pitchFamily="34" charset="0"/>
              </a:rPr>
              <a:t>HindE</a:t>
            </a:r>
            <a:r>
              <a:rPr lang="en-US" sz="1800" dirty="0" smtClean="0">
                <a:latin typeface="+mj-lt"/>
                <a:cs typeface="Arial" panose="020B0604020202020204" pitchFamily="34" charset="0"/>
              </a:rPr>
              <a:t>, SP-VSHD, SPICE, Speech Prod, SPECOM, SAP, INLG, </a:t>
            </a:r>
            <a:r>
              <a:rPr lang="en-US" sz="1800" dirty="0" err="1" smtClean="0">
                <a:latin typeface="+mj-lt"/>
                <a:cs typeface="Arial" panose="020B0604020202020204" pitchFamily="34" charset="0"/>
              </a:rPr>
              <a:t>IberSpeech</a:t>
            </a:r>
            <a:r>
              <a:rPr lang="en-US" sz="1800" dirty="0" smtClean="0">
                <a:latin typeface="+mj-lt"/>
                <a:cs typeface="Arial" panose="020B0604020202020204" pitchFamily="34" charset="0"/>
              </a:rPr>
              <a:t>, ISCSLP</a:t>
            </a:r>
          </a:p>
          <a:p>
            <a:pPr marL="800100" lvl="1" fontAlgn="auto">
              <a:lnSpc>
                <a:spcPct val="100000"/>
              </a:lnSpc>
              <a:spcBef>
                <a:spcPts val="0"/>
              </a:spcBef>
              <a:spcAft>
                <a:spcPts val="0"/>
              </a:spcAft>
              <a:defRPr/>
            </a:pPr>
            <a:r>
              <a:rPr lang="en-US" sz="1800" dirty="0" smtClean="0">
                <a:latin typeface="+mj-lt"/>
                <a:cs typeface="Arial" panose="020B0604020202020204" pitchFamily="34" charset="0"/>
              </a:rPr>
              <a:t>New themes: Speech, Music &amp; Mind, English in India</a:t>
            </a:r>
            <a:endParaRPr lang="en-US" sz="1800" dirty="0">
              <a:latin typeface="+mj-lt"/>
              <a:cs typeface="Arial" panose="020B0604020202020204" pitchFamily="34" charset="0"/>
            </a:endParaRPr>
          </a:p>
          <a:p>
            <a:pPr marL="800100" lvl="1">
              <a:spcBef>
                <a:spcPts val="0"/>
              </a:spcBef>
              <a:defRPr/>
            </a:pPr>
            <a:r>
              <a:rPr lang="en-US" sz="1800" dirty="0" smtClean="0">
                <a:latin typeface="+mj-lt"/>
                <a:cs typeface="Arial" panose="020B0604020202020204" pitchFamily="34" charset="0"/>
              </a:rPr>
              <a:t>6 </a:t>
            </a:r>
            <a:r>
              <a:rPr lang="en-US" sz="1800" dirty="0">
                <a:latin typeface="+mj-lt"/>
                <a:cs typeface="Arial" panose="020B0604020202020204" pitchFamily="34" charset="0"/>
              </a:rPr>
              <a:t>IS </a:t>
            </a:r>
            <a:r>
              <a:rPr lang="en-US" sz="1800" dirty="0" smtClean="0">
                <a:latin typeface="+mj-lt"/>
                <a:cs typeface="Arial" panose="020B0604020202020204" pitchFamily="34" charset="0"/>
              </a:rPr>
              <a:t>satellites, 1 challenge (Blizzard)</a:t>
            </a:r>
            <a:endParaRPr lang="en-US" sz="1800" dirty="0">
              <a:latin typeface="+mj-lt"/>
              <a:cs typeface="Arial" panose="020B0604020202020204" pitchFamily="34" charset="0"/>
            </a:endParaRPr>
          </a:p>
          <a:p>
            <a:pPr marL="800100" lvl="1">
              <a:spcBef>
                <a:spcPts val="0"/>
              </a:spcBef>
              <a:defRPr/>
            </a:pPr>
            <a:r>
              <a:rPr lang="en-US" sz="1800" dirty="0" smtClean="0">
                <a:latin typeface="+mj-lt"/>
                <a:cs typeface="Arial" panose="020B0604020202020204" pitchFamily="34" charset="0"/>
              </a:rPr>
              <a:t>Gathering 2240 attendees</a:t>
            </a:r>
          </a:p>
          <a:p>
            <a:pPr marL="800100" lvl="1">
              <a:spcBef>
                <a:spcPts val="0"/>
              </a:spcBef>
              <a:defRPr/>
            </a:pPr>
            <a:endParaRPr lang="en-US" sz="1800" dirty="0">
              <a:latin typeface="+mj-lt"/>
              <a:cs typeface="Arial" panose="020B0604020202020204" pitchFamily="34" charset="0"/>
            </a:endParaRPr>
          </a:p>
          <a:p>
            <a:pPr marL="800100" lvl="1">
              <a:spcBef>
                <a:spcPts val="0"/>
              </a:spcBef>
              <a:defRPr/>
            </a:pPr>
            <a:r>
              <a:rPr lang="en-US" sz="1800" dirty="0" smtClean="0">
                <a:latin typeface="+mj-lt"/>
                <a:cs typeface="Arial" panose="020B0604020202020204" pitchFamily="34" charset="0"/>
              </a:rPr>
              <a:t>8300€ for invited speakers</a:t>
            </a:r>
          </a:p>
          <a:p>
            <a:pPr marL="800100" lvl="1">
              <a:spcBef>
                <a:spcPts val="0"/>
              </a:spcBef>
              <a:defRPr/>
            </a:pPr>
            <a:r>
              <a:rPr lang="en-US" sz="1800" dirty="0" smtClean="0">
                <a:latin typeface="+mj-lt"/>
                <a:cs typeface="Arial" panose="020B0604020202020204" pitchFamily="34" charset="0"/>
              </a:rPr>
              <a:t>5100€ for training schools</a:t>
            </a:r>
          </a:p>
          <a:p>
            <a:pPr marL="800100" lvl="1" fontAlgn="auto">
              <a:lnSpc>
                <a:spcPct val="100000"/>
              </a:lnSpc>
              <a:spcBef>
                <a:spcPts val="0"/>
              </a:spcBef>
              <a:spcAft>
                <a:spcPts val="0"/>
              </a:spcAft>
              <a:defRPr/>
            </a:pPr>
            <a:endParaRPr lang="en-US" sz="2000" dirty="0">
              <a:latin typeface="+mj-lt"/>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812"/>
            <a:ext cx="8229600" cy="6518111"/>
          </a:xfrm>
        </p:spPr>
        <p:txBody>
          <a:bodyPr>
            <a:normAutofit/>
          </a:bodyPr>
          <a:lstStyle/>
          <a:p>
            <a:r>
              <a:rPr lang="en-US" sz="5400" dirty="0" smtClean="0">
                <a:solidFill>
                  <a:srgbClr val="0084D1"/>
                </a:solidFill>
              </a:rPr>
              <a:t>Topic-SIGs</a:t>
            </a:r>
            <a:endParaRPr lang="en-US" sz="5400" dirty="0">
              <a:solidFill>
                <a:srgbClr val="0084D1"/>
              </a:solidFill>
            </a:endParaRPr>
          </a:p>
        </p:txBody>
      </p:sp>
    </p:spTree>
    <p:extLst>
      <p:ext uri="{BB962C8B-B14F-4D97-AF65-F5344CB8AC3E}">
        <p14:creationId xmlns:p14="http://schemas.microsoft.com/office/powerpoint/2010/main" val="23601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oneTexte 2"/>
          <p:cNvSpPr txBox="1">
            <a:spLocks noChangeArrowheads="1"/>
          </p:cNvSpPr>
          <p:nvPr/>
        </p:nvSpPr>
        <p:spPr bwMode="auto">
          <a:xfrm>
            <a:off x="395288" y="327025"/>
            <a:ext cx="8424862"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sz="4000" dirty="0" smtClean="0">
                <a:solidFill>
                  <a:srgbClr val="E32719"/>
                </a:solidFill>
              </a:rPr>
              <a:t>Robust Speech Processing SIG</a:t>
            </a:r>
          </a:p>
          <a:p>
            <a:pPr algn="ctr" eaLnBrk="1" hangingPunct="1">
              <a:spcBef>
                <a:spcPct val="0"/>
              </a:spcBef>
              <a:buFontTx/>
              <a:buNone/>
              <a:defRPr/>
            </a:pPr>
            <a:r>
              <a:rPr lang="en-US" sz="2400" dirty="0">
                <a:solidFill>
                  <a:srgbClr val="E32719"/>
                </a:solidFill>
              </a:rPr>
              <a:t>https://wiki.inria.fr/rosp</a:t>
            </a:r>
            <a:r>
              <a:rPr lang="en-US" sz="2400" dirty="0" smtClean="0">
                <a:solidFill>
                  <a:srgbClr val="E32719"/>
                </a:solidFill>
              </a:rPr>
              <a:t>/</a:t>
            </a:r>
            <a:endParaRPr lang="en-US" sz="2400" dirty="0" smtClean="0"/>
          </a:p>
          <a:p>
            <a:pPr algn="ctr" eaLnBrk="1" hangingPunct="1">
              <a:spcBef>
                <a:spcPct val="0"/>
              </a:spcBef>
              <a:buFontTx/>
              <a:buNone/>
              <a:defRPr/>
            </a:pPr>
            <a:endParaRPr lang="en-US" sz="1200" dirty="0" smtClean="0"/>
          </a:p>
          <a:p>
            <a:pPr algn="ctr" eaLnBrk="1" hangingPunct="1">
              <a:spcBef>
                <a:spcPct val="0"/>
              </a:spcBef>
              <a:buFontTx/>
              <a:buNone/>
              <a:defRPr/>
            </a:pPr>
            <a:endParaRPr lang="en-US" sz="1200" dirty="0" smtClean="0"/>
          </a:p>
          <a:p>
            <a:pPr marL="342900" indent="-342900" eaLnBrk="1" hangingPunct="1">
              <a:spcBef>
                <a:spcPct val="0"/>
              </a:spcBef>
              <a:spcAft>
                <a:spcPts val="600"/>
              </a:spcAft>
              <a:defRPr/>
            </a:pPr>
            <a:r>
              <a:rPr lang="en-US" sz="2400" dirty="0" smtClean="0"/>
              <a:t>Number of members stable to ~140 </a:t>
            </a:r>
          </a:p>
          <a:p>
            <a:pPr eaLnBrk="1" hangingPunct="1">
              <a:spcBef>
                <a:spcPct val="0"/>
              </a:spcBef>
              <a:spcAft>
                <a:spcPts val="600"/>
              </a:spcAft>
              <a:buFontTx/>
              <a:buNone/>
              <a:defRPr/>
            </a:pPr>
            <a:endParaRPr lang="en-US" sz="900" dirty="0"/>
          </a:p>
          <a:p>
            <a:pPr marL="342900" indent="-342900" eaLnBrk="1" hangingPunct="1">
              <a:spcBef>
                <a:spcPct val="0"/>
              </a:spcBef>
              <a:spcAft>
                <a:spcPts val="600"/>
              </a:spcAft>
              <a:defRPr/>
            </a:pPr>
            <a:r>
              <a:rPr lang="en-US" sz="2400" dirty="0" smtClean="0"/>
              <a:t>Organized in 2018:</a:t>
            </a:r>
          </a:p>
          <a:p>
            <a:pPr marL="1085850" lvl="1" indent="-342900" eaLnBrk="1" hangingPunct="1">
              <a:spcBef>
                <a:spcPct val="0"/>
              </a:spcBef>
              <a:spcAft>
                <a:spcPts val="600"/>
              </a:spcAft>
              <a:defRPr/>
            </a:pPr>
            <a:r>
              <a:rPr lang="en-US" sz="2000" dirty="0" smtClean="0"/>
              <a:t>5</a:t>
            </a:r>
            <a:r>
              <a:rPr lang="en-US" sz="2000" baseline="30000" dirty="0" smtClean="0"/>
              <a:t>th</a:t>
            </a:r>
            <a:r>
              <a:rPr lang="en-US" sz="2000" dirty="0" smtClean="0"/>
              <a:t> </a:t>
            </a:r>
            <a:r>
              <a:rPr lang="en-US" sz="2000" dirty="0" err="1" smtClean="0"/>
              <a:t>CHiME</a:t>
            </a:r>
            <a:r>
              <a:rPr lang="en-US" sz="2000" dirty="0" smtClean="0"/>
              <a:t> Challenge</a:t>
            </a:r>
          </a:p>
          <a:p>
            <a:pPr marL="1485900" lvl="2" indent="-342900" eaLnBrk="1" hangingPunct="1">
              <a:spcBef>
                <a:spcPct val="0"/>
              </a:spcBef>
              <a:spcAft>
                <a:spcPts val="600"/>
              </a:spcAft>
              <a:defRPr/>
            </a:pPr>
            <a:r>
              <a:rPr lang="en-US" sz="1800" dirty="0" smtClean="0"/>
              <a:t>50h distant-mic conversational speech collected in real homes</a:t>
            </a:r>
          </a:p>
          <a:p>
            <a:pPr marL="1485900" lvl="2" indent="-342900" eaLnBrk="1" hangingPunct="1">
              <a:spcBef>
                <a:spcPct val="0"/>
              </a:spcBef>
              <a:spcAft>
                <a:spcPts val="600"/>
              </a:spcAft>
              <a:defRPr/>
            </a:pPr>
            <a:r>
              <a:rPr lang="en-US" sz="1800" dirty="0" smtClean="0"/>
              <a:t>$80,000 cost fully sponsored by Google + Kinects by Microsoft</a:t>
            </a:r>
          </a:p>
          <a:p>
            <a:pPr marL="1485900" lvl="2" indent="-342900" eaLnBrk="1" hangingPunct="1">
              <a:spcBef>
                <a:spcPct val="0"/>
              </a:spcBef>
              <a:spcAft>
                <a:spcPts val="600"/>
              </a:spcAft>
              <a:defRPr/>
            </a:pPr>
            <a:r>
              <a:rPr lang="en-US" sz="1800" dirty="0"/>
              <a:t>l</a:t>
            </a:r>
            <a:r>
              <a:rPr lang="en-US" sz="1800" dirty="0" smtClean="0"/>
              <a:t>aunched in March, data licensed to ~400 people</a:t>
            </a:r>
          </a:p>
          <a:p>
            <a:pPr marL="1485900" lvl="2" indent="-342900" eaLnBrk="1" hangingPunct="1">
              <a:spcBef>
                <a:spcPct val="0"/>
              </a:spcBef>
              <a:spcAft>
                <a:spcPts val="600"/>
              </a:spcAft>
              <a:defRPr/>
            </a:pPr>
            <a:r>
              <a:rPr lang="en-US" sz="1800" dirty="0"/>
              <a:t>h</a:t>
            </a:r>
            <a:r>
              <a:rPr lang="en-US" sz="1800" dirty="0" smtClean="0"/>
              <a:t>ope to raise money through an industry license in order to fund a future challenge </a:t>
            </a:r>
          </a:p>
          <a:p>
            <a:pPr marL="1085850" lvl="1" indent="-342900" eaLnBrk="1" hangingPunct="1">
              <a:spcBef>
                <a:spcPct val="0"/>
              </a:spcBef>
              <a:spcAft>
                <a:spcPts val="600"/>
              </a:spcAft>
              <a:defRPr/>
            </a:pPr>
            <a:r>
              <a:rPr lang="en-US" sz="2000" dirty="0" err="1" smtClean="0"/>
              <a:t>CHiME</a:t>
            </a:r>
            <a:r>
              <a:rPr lang="en-US" sz="2000" dirty="0" smtClean="0"/>
              <a:t> 2018 Workshop</a:t>
            </a:r>
          </a:p>
          <a:p>
            <a:pPr marL="1485900" lvl="2" indent="-342900" eaLnBrk="1" hangingPunct="1">
              <a:spcBef>
                <a:spcPct val="0"/>
              </a:spcBef>
              <a:spcAft>
                <a:spcPts val="600"/>
              </a:spcAft>
              <a:defRPr/>
            </a:pPr>
            <a:r>
              <a:rPr lang="en-US" sz="1800" dirty="0"/>
              <a:t>o</a:t>
            </a:r>
            <a:r>
              <a:rPr lang="en-US" sz="1800" dirty="0" smtClean="0"/>
              <a:t>n Friday at Microsoft Hyderabad</a:t>
            </a:r>
          </a:p>
          <a:p>
            <a:pPr marL="1485900" lvl="2" indent="-342900" eaLnBrk="1" hangingPunct="1">
              <a:spcBef>
                <a:spcPct val="0"/>
              </a:spcBef>
              <a:spcAft>
                <a:spcPts val="600"/>
              </a:spcAft>
              <a:defRPr/>
            </a:pPr>
            <a:r>
              <a:rPr lang="en-US" sz="1800" dirty="0" smtClean="0"/>
              <a:t>~100 people</a:t>
            </a:r>
          </a:p>
          <a:p>
            <a:pPr marL="1485900" lvl="2" indent="-342900" eaLnBrk="1" hangingPunct="1">
              <a:spcBef>
                <a:spcPct val="0"/>
              </a:spcBef>
              <a:spcAft>
                <a:spcPts val="600"/>
              </a:spcAft>
              <a:defRPr/>
            </a:pPr>
            <a:r>
              <a:rPr lang="en-US" sz="1800" dirty="0" smtClean="0"/>
              <a:t>challenge results </a:t>
            </a:r>
            <a:r>
              <a:rPr lang="en-US" sz="1800" dirty="0"/>
              <a:t>to be </a:t>
            </a:r>
            <a:r>
              <a:rPr lang="en-US" sz="1800" dirty="0" smtClean="0"/>
              <a:t>announced</a:t>
            </a:r>
          </a:p>
          <a:p>
            <a:pPr marL="1085850" lvl="1" indent="-342900" eaLnBrk="1" hangingPunct="1">
              <a:spcBef>
                <a:spcPct val="0"/>
              </a:spcBef>
              <a:spcAft>
                <a:spcPts val="600"/>
              </a:spcAft>
              <a:defRPr/>
            </a:pPr>
            <a:endParaRPr lang="en-US" sz="900" dirty="0" smtClean="0"/>
          </a:p>
        </p:txBody>
      </p:sp>
    </p:spTree>
    <p:extLst>
      <p:ext uri="{BB962C8B-B14F-4D97-AF65-F5344CB8AC3E}">
        <p14:creationId xmlns:p14="http://schemas.microsoft.com/office/powerpoint/2010/main" val="2557382861"/>
      </p:ext>
    </p:extLst>
  </p:cSld>
  <p:clrMapOvr>
    <a:masterClrMapping/>
  </p:clrMapOvr>
  <p:transition advTm="604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oneTexte 2"/>
          <p:cNvSpPr txBox="1">
            <a:spLocks noChangeArrowheads="1"/>
          </p:cNvSpPr>
          <p:nvPr/>
        </p:nvSpPr>
        <p:spPr bwMode="auto">
          <a:xfrm>
            <a:off x="395288" y="327025"/>
            <a:ext cx="8424862"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sz="4000" dirty="0" smtClean="0">
                <a:solidFill>
                  <a:srgbClr val="E32719"/>
                </a:solidFill>
              </a:rPr>
              <a:t>Robust Speech Processing SIG</a:t>
            </a:r>
          </a:p>
          <a:p>
            <a:pPr algn="ctr" eaLnBrk="1" hangingPunct="1">
              <a:spcBef>
                <a:spcPct val="0"/>
              </a:spcBef>
              <a:buFontTx/>
              <a:buNone/>
              <a:defRPr/>
            </a:pPr>
            <a:r>
              <a:rPr lang="en-US" sz="2400" dirty="0">
                <a:solidFill>
                  <a:srgbClr val="E32719"/>
                </a:solidFill>
              </a:rPr>
              <a:t>https://wiki.inria.fr/rosp</a:t>
            </a:r>
            <a:r>
              <a:rPr lang="en-US" sz="2400" dirty="0" smtClean="0">
                <a:solidFill>
                  <a:srgbClr val="E32719"/>
                </a:solidFill>
              </a:rPr>
              <a:t>/</a:t>
            </a:r>
            <a:endParaRPr lang="en-US" sz="2400" dirty="0" smtClean="0"/>
          </a:p>
          <a:p>
            <a:pPr algn="ctr" eaLnBrk="1" hangingPunct="1">
              <a:spcBef>
                <a:spcPct val="0"/>
              </a:spcBef>
              <a:buFontTx/>
              <a:buNone/>
              <a:defRPr/>
            </a:pPr>
            <a:endParaRPr lang="en-US" sz="1200" dirty="0" smtClean="0"/>
          </a:p>
          <a:p>
            <a:pPr algn="ctr" eaLnBrk="1" hangingPunct="1">
              <a:spcBef>
                <a:spcPct val="0"/>
              </a:spcBef>
              <a:buFontTx/>
              <a:buNone/>
              <a:defRPr/>
            </a:pPr>
            <a:endParaRPr lang="en-US" sz="1200" dirty="0" smtClean="0"/>
          </a:p>
          <a:p>
            <a:pPr marL="342900" indent="-342900" eaLnBrk="1" hangingPunct="1">
              <a:spcBef>
                <a:spcPct val="0"/>
              </a:spcBef>
              <a:spcAft>
                <a:spcPts val="600"/>
              </a:spcAft>
              <a:defRPr/>
            </a:pPr>
            <a:r>
              <a:rPr lang="en-US" sz="2400" dirty="0" smtClean="0"/>
              <a:t>Forthcoming election: </a:t>
            </a:r>
            <a:r>
              <a:rPr lang="en-US" sz="2400" dirty="0"/>
              <a:t>E. Vincent </a:t>
            </a:r>
            <a:r>
              <a:rPr lang="en-US" sz="2400" dirty="0" smtClean="0"/>
              <a:t>to resign</a:t>
            </a:r>
          </a:p>
          <a:p>
            <a:pPr marL="342900" indent="-342900" eaLnBrk="1" hangingPunct="1">
              <a:spcBef>
                <a:spcPct val="0"/>
              </a:spcBef>
              <a:spcAft>
                <a:spcPts val="600"/>
              </a:spcAft>
              <a:defRPr/>
            </a:pPr>
            <a:endParaRPr lang="en-US" sz="900" dirty="0" smtClean="0"/>
          </a:p>
          <a:p>
            <a:pPr marL="342900" indent="-342900" eaLnBrk="1" hangingPunct="1">
              <a:spcBef>
                <a:spcPct val="0"/>
              </a:spcBef>
              <a:spcAft>
                <a:spcPts val="600"/>
              </a:spcAft>
              <a:defRPr/>
            </a:pPr>
            <a:r>
              <a:rPr lang="en-US" sz="2400" dirty="0" smtClean="0"/>
              <a:t>Currently preparing new challenges for 2019–2020:</a:t>
            </a:r>
          </a:p>
          <a:p>
            <a:pPr marL="1085850" lvl="1" indent="-342900" eaLnBrk="1" hangingPunct="1">
              <a:spcBef>
                <a:spcPct val="0"/>
              </a:spcBef>
              <a:spcAft>
                <a:spcPts val="600"/>
              </a:spcAft>
              <a:defRPr/>
            </a:pPr>
            <a:r>
              <a:rPr lang="en-US" sz="2000" dirty="0" smtClean="0"/>
              <a:t>CHiME-6 challenge based on the CHiME-5 data, may involve </a:t>
            </a:r>
            <a:r>
              <a:rPr lang="en-US" sz="2000" dirty="0" err="1" smtClean="0"/>
              <a:t>diarization</a:t>
            </a:r>
            <a:r>
              <a:rPr lang="en-US" sz="2000" dirty="0" smtClean="0"/>
              <a:t> in addition to ASR + workshop at NIPS 2019</a:t>
            </a:r>
          </a:p>
          <a:p>
            <a:pPr marL="1085850" lvl="1" indent="-342900" eaLnBrk="1" hangingPunct="1">
              <a:spcBef>
                <a:spcPct val="0"/>
              </a:spcBef>
              <a:spcAft>
                <a:spcPts val="600"/>
              </a:spcAft>
              <a:defRPr/>
            </a:pPr>
            <a:r>
              <a:rPr lang="en-US" sz="2000" dirty="0" smtClean="0"/>
              <a:t>paralinguistic challenge based on the CHiME-5 data (sponsorship still under discussion for annotation)</a:t>
            </a:r>
          </a:p>
          <a:p>
            <a:pPr marL="1085850" lvl="1" indent="-342900" eaLnBrk="1" hangingPunct="1">
              <a:spcBef>
                <a:spcPct val="0"/>
              </a:spcBef>
              <a:spcAft>
                <a:spcPts val="600"/>
              </a:spcAft>
              <a:defRPr/>
            </a:pPr>
            <a:r>
              <a:rPr lang="en-US" sz="2000" dirty="0" smtClean="0"/>
              <a:t>robot ASR challenge?</a:t>
            </a:r>
          </a:p>
          <a:p>
            <a:pPr marL="342900" indent="-342900" eaLnBrk="1" hangingPunct="1">
              <a:spcBef>
                <a:spcPct val="0"/>
              </a:spcBef>
              <a:spcAft>
                <a:spcPts val="600"/>
              </a:spcAft>
              <a:defRPr/>
            </a:pPr>
            <a:endParaRPr lang="en-US" sz="900" dirty="0" smtClean="0"/>
          </a:p>
          <a:p>
            <a:pPr marL="342900" indent="-342900" eaLnBrk="1" hangingPunct="1">
              <a:spcBef>
                <a:spcPct val="0"/>
              </a:spcBef>
              <a:spcAft>
                <a:spcPts val="600"/>
              </a:spcAft>
              <a:defRPr/>
            </a:pPr>
            <a:r>
              <a:rPr lang="en-US" sz="2400" dirty="0" smtClean="0"/>
              <a:t>Keep </a:t>
            </a:r>
            <a:r>
              <a:rPr lang="en-US" sz="2400" dirty="0"/>
              <a:t>repository of publicly available resources up to date</a:t>
            </a:r>
          </a:p>
          <a:p>
            <a:pPr marL="342900" indent="-342900" eaLnBrk="1" hangingPunct="1">
              <a:spcBef>
                <a:spcPct val="0"/>
              </a:spcBef>
              <a:spcAft>
                <a:spcPts val="600"/>
              </a:spcAft>
              <a:defRPr/>
            </a:pPr>
            <a:endParaRPr lang="en-US" sz="900" dirty="0" smtClean="0"/>
          </a:p>
        </p:txBody>
      </p:sp>
    </p:spTree>
    <p:extLst>
      <p:ext uri="{BB962C8B-B14F-4D97-AF65-F5344CB8AC3E}">
        <p14:creationId xmlns:p14="http://schemas.microsoft.com/office/powerpoint/2010/main" val="2839861550"/>
      </p:ext>
    </p:extLst>
  </p:cSld>
  <p:clrMapOvr>
    <a:masterClrMapping/>
  </p:clrMapOvr>
  <p:transition advTm="6047"/>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TotalTime>
  <Words>3625</Words>
  <Application>Microsoft Office PowerPoint</Application>
  <PresentationFormat>Affichage à l'écran (4:3)</PresentationFormat>
  <Paragraphs>428</Paragraphs>
  <Slides>37</Slides>
  <Notes>11</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SIG activity reports</vt:lpstr>
      <vt:lpstr>SIG objectives (1)</vt:lpstr>
      <vt:lpstr>SIG objectives (2)</vt:lpstr>
      <vt:lpstr>SIG &amp; workshops</vt:lpstr>
      <vt:lpstr>SIG &amp; workshops news</vt:lpstr>
      <vt:lpstr>Workshops 2018</vt:lpstr>
      <vt:lpstr>Topic-SIGs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My SIG outcomes - 1</vt:lpstr>
      <vt:lpstr>My SIG outcomes - 2</vt:lpstr>
      <vt:lpstr>My SIG plans</vt:lpstr>
      <vt:lpstr>SLaTE - past</vt:lpstr>
      <vt:lpstr>SLaTE - Future</vt:lpstr>
      <vt:lpstr>AVISA</vt:lpstr>
      <vt:lpstr>AVISA Plans</vt:lpstr>
      <vt:lpstr>SIG-CHILD</vt:lpstr>
      <vt:lpstr>SIG-CHILD activities</vt:lpstr>
      <vt:lpstr>SIGML Outcomes 2018</vt:lpstr>
      <vt:lpstr>SIGML Plans 2018</vt:lpstr>
      <vt:lpstr>SIGDial Exec, SAC &amp; members</vt:lpstr>
      <vt:lpstr>SIGdial Functions and Activities</vt:lpstr>
      <vt:lpstr>Speech and Language in Multimedia ISCA Special Interest Group http://slim-sig.irisa.fr</vt:lpstr>
      <vt:lpstr>Langage-SIGs</vt:lpstr>
      <vt:lpstr>AFCP</vt:lpstr>
      <vt:lpstr>AFCP outcomes &amp; plans</vt:lpstr>
      <vt:lpstr>AFCP outcomes &amp; plans</vt:lpstr>
      <vt:lpstr>2018 – Activities</vt:lpstr>
      <vt:lpstr>Présentation PowerPoint</vt:lpstr>
      <vt:lpstr>Discussions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 reports</dc:title>
  <cp:lastModifiedBy>baillyge</cp:lastModifiedBy>
  <cp:revision>146</cp:revision>
  <dcterms:modified xsi:type="dcterms:W3CDTF">2018-08-27T08:16:01Z</dcterms:modified>
</cp:coreProperties>
</file>