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4.jpg" ContentType="image/jpeg"/>
  <Override PartName="/ppt/media/image25.jpg" ContentType="image/jpeg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5" r:id="rId3"/>
    <p:sldId id="266" r:id="rId4"/>
    <p:sldId id="291" r:id="rId5"/>
    <p:sldId id="259" r:id="rId6"/>
    <p:sldId id="262" r:id="rId7"/>
    <p:sldId id="306" r:id="rId8"/>
    <p:sldId id="355" r:id="rId9"/>
    <p:sldId id="356" r:id="rId10"/>
    <p:sldId id="357" r:id="rId11"/>
    <p:sldId id="337" r:id="rId12"/>
    <p:sldId id="338" r:id="rId13"/>
    <p:sldId id="344" r:id="rId14"/>
    <p:sldId id="345" r:id="rId15"/>
    <p:sldId id="352" r:id="rId16"/>
    <p:sldId id="353" r:id="rId17"/>
    <p:sldId id="354" r:id="rId18"/>
    <p:sldId id="360" r:id="rId19"/>
    <p:sldId id="361" r:id="rId20"/>
    <p:sldId id="348" r:id="rId21"/>
    <p:sldId id="349" r:id="rId22"/>
    <p:sldId id="350" r:id="rId23"/>
    <p:sldId id="351" r:id="rId24"/>
    <p:sldId id="369" r:id="rId25"/>
    <p:sldId id="370" r:id="rId26"/>
    <p:sldId id="363" r:id="rId27"/>
    <p:sldId id="362" r:id="rId28"/>
    <p:sldId id="364" r:id="rId29"/>
    <p:sldId id="365" r:id="rId30"/>
    <p:sldId id="366" r:id="rId31"/>
    <p:sldId id="367" r:id="rId32"/>
    <p:sldId id="368" r:id="rId33"/>
    <p:sldId id="371" r:id="rId34"/>
    <p:sldId id="343" r:id="rId35"/>
    <p:sldId id="339" r:id="rId36"/>
    <p:sldId id="340" r:id="rId37"/>
    <p:sldId id="341" r:id="rId38"/>
    <p:sldId id="358" r:id="rId39"/>
    <p:sldId id="359" r:id="rId40"/>
    <p:sldId id="372" r:id="rId41"/>
    <p:sldId id="373" r:id="rId42"/>
    <p:sldId id="374" r:id="rId43"/>
    <p:sldId id="346" r:id="rId44"/>
    <p:sldId id="347" r:id="rId45"/>
    <p:sldId id="260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208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615A4-507C-477C-844D-74978AED1F50}" type="datetimeFigureOut">
              <a:rPr lang="fr-FR" smtClean="0"/>
              <a:pPr/>
              <a:t>06/09/2019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2783B-07CD-410A-9866-5FFEE518B8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62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dfb1cd16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dfb1cd16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eea04a30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eea04a30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2783B-07CD-410A-9866-5FFEE518B880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14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2783B-07CD-410A-9866-5FFEE518B880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01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25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06/09/2019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sca-sig-rosp/ISCA-SIG-RoS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DesG4fQWfKHxACSB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sca-speech.org/iscaweb/index.php/sig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vspoof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datashare.is.ed.ac.uk/handle/10283/333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avsp2019.loria.fr/wp-content/uploads/2019/08/History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ca-cslp.org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spbu.ru/events/corpora-2019?lang=Eng" TargetMode="External"/><Relationship Id="rId2" Type="http://schemas.openxmlformats.org/officeDocument/2006/relationships/hyperlink" Target="http://specom.nw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ibrary.ru/item.asp?id=38544202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gbio.univie.ac.at/people/staff/tecumseh-fitch/" TargetMode="External"/><Relationship Id="rId2" Type="http://schemas.openxmlformats.org/officeDocument/2006/relationships/hyperlink" Target="http://ssw10.oeaw.ac.at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ai.vub.ac.be/members/bar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SIG </a:t>
            </a:r>
            <a:r>
              <a:rPr lang="fr-FR" dirty="0" err="1" smtClean="0"/>
              <a:t>activity</a:t>
            </a:r>
            <a:r>
              <a:rPr lang="fr-FR" dirty="0" smtClean="0"/>
              <a:t> reports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Topics</a:t>
            </a:r>
            <a:r>
              <a:rPr lang="fr-FR" dirty="0" smtClean="0"/>
              <a:t> SIG lunch meeting</a:t>
            </a:r>
          </a:p>
          <a:p>
            <a:r>
              <a:rPr lang="fr-FR" dirty="0" smtClean="0"/>
              <a:t>Graz - </a:t>
            </a:r>
            <a:r>
              <a:rPr lang="fr-FR" dirty="0" err="1" smtClean="0"/>
              <a:t>September</a:t>
            </a:r>
            <a:r>
              <a:rPr lang="fr-FR" dirty="0" smtClean="0"/>
              <a:t> 17th</a:t>
            </a:r>
          </a:p>
          <a:p>
            <a:r>
              <a:rPr lang="fr-FR" dirty="0" err="1" smtClean="0"/>
              <a:t>Interspeech</a:t>
            </a:r>
            <a:r>
              <a:rPr lang="fr-FR" dirty="0" smtClean="0"/>
              <a:t> 2019</a:t>
            </a:r>
            <a:endParaRPr lang="fr-FR" dirty="0"/>
          </a:p>
        </p:txBody>
      </p:sp>
      <p:pic>
        <p:nvPicPr>
          <p:cNvPr id="1026" name="Picture 2" descr="http://www.isca-speech.org/iscaweb/templates/isca3/images/isca/header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172200" cy="1314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re 1"/>
          <p:cNvSpPr txBox="1">
            <a:spLocks noGrp="1"/>
          </p:cNvSpPr>
          <p:nvPr>
            <p:ph type="title"/>
          </p:nvPr>
        </p:nvSpPr>
        <p:spPr>
          <a:xfrm>
            <a:off x="457200" y="8812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0084D1"/>
                </a:solidFill>
              </a:defRPr>
            </a:lvl1pPr>
          </a:lstStyle>
          <a:p>
            <a:r>
              <a:t>SynSIG plans</a:t>
            </a:r>
          </a:p>
        </p:txBody>
      </p:sp>
      <p:sp>
        <p:nvSpPr>
          <p:cNvPr id="111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489098" y="1047307"/>
            <a:ext cx="8229601" cy="5234960"/>
          </a:xfrm>
          <a:prstGeom prst="rect">
            <a:avLst/>
          </a:prstGeom>
        </p:spPr>
        <p:txBody>
          <a:bodyPr/>
          <a:lstStyle/>
          <a:p>
            <a:pPr marL="240631" indent="-240631">
              <a:spcBef>
                <a:spcPts val="0"/>
              </a:spcBef>
              <a:buFontTx/>
              <a:defRPr sz="2400"/>
            </a:pPr>
            <a:r>
              <a:rPr b="1" dirty="0"/>
              <a:t>Future plans </a:t>
            </a:r>
          </a:p>
          <a:p>
            <a:pPr marL="240631" indent="-240631">
              <a:spcBef>
                <a:spcPts val="0"/>
              </a:spcBef>
              <a:buFontTx/>
              <a:defRPr sz="2400" b="1"/>
            </a:pPr>
            <a:r>
              <a:rPr dirty="0"/>
              <a:t>Summer school on speech synthesis </a:t>
            </a:r>
          </a:p>
          <a:p>
            <a:pPr marL="621631" lvl="1" indent="-240631">
              <a:spcBef>
                <a:spcPts val="0"/>
              </a:spcBef>
              <a:buFontTx/>
              <a:buChar char="•"/>
              <a:defRPr sz="2400"/>
            </a:pPr>
            <a:r>
              <a:rPr dirty="0"/>
              <a:t>Interact with “the summer school on speech synthesis systems” organized by Prof. Yannis </a:t>
            </a:r>
            <a:r>
              <a:rPr dirty="0" err="1"/>
              <a:t>Stylianou</a:t>
            </a:r>
            <a:endParaRPr dirty="0"/>
          </a:p>
          <a:p>
            <a:pPr marL="621631" lvl="1" indent="-240631">
              <a:spcBef>
                <a:spcPts val="0"/>
              </a:spcBef>
              <a:buFontTx/>
              <a:buChar char="•"/>
              <a:defRPr sz="2400"/>
            </a:pPr>
            <a:r>
              <a:rPr dirty="0"/>
              <a:t>Collected from video recordings of past lectures </a:t>
            </a:r>
          </a:p>
          <a:p>
            <a:pPr marL="621631" lvl="1" indent="-240631">
              <a:spcBef>
                <a:spcPts val="0"/>
              </a:spcBef>
              <a:buFontTx/>
              <a:buChar char="•"/>
              <a:defRPr sz="2400"/>
            </a:pPr>
            <a:r>
              <a:rPr dirty="0"/>
              <a:t>Plan to upload them to video archive or SNS (</a:t>
            </a:r>
            <a:r>
              <a:rPr dirty="0" err="1"/>
              <a:t>Youtube</a:t>
            </a:r>
            <a:r>
              <a:rPr dirty="0"/>
              <a:t>)</a:t>
            </a:r>
          </a:p>
          <a:p>
            <a:pPr marL="621631" lvl="1" indent="-240631">
              <a:spcBef>
                <a:spcPts val="0"/>
              </a:spcBef>
              <a:buFontTx/>
              <a:buChar char="•"/>
              <a:defRPr sz="2400"/>
            </a:pPr>
            <a:endParaRPr dirty="0"/>
          </a:p>
          <a:p>
            <a:pPr marL="240631" indent="-240631">
              <a:spcBef>
                <a:spcPts val="0"/>
              </a:spcBef>
              <a:buFontTx/>
              <a:defRPr sz="2400"/>
            </a:pPr>
            <a:r>
              <a:rPr lang="en-US" altLang="ja-JP" b="1" dirty="0" err="1"/>
              <a:t>Misc</a:t>
            </a:r>
            <a:endParaRPr lang="en-US" altLang="ja-JP" b="1" dirty="0"/>
          </a:p>
          <a:p>
            <a:pPr marL="681502" lvl="1" indent="-240631">
              <a:spcBef>
                <a:spcPts val="0"/>
              </a:spcBef>
              <a:buFontTx/>
              <a:defRPr sz="2400"/>
            </a:pPr>
            <a:r>
              <a:rPr dirty="0"/>
              <a:t>Change the current web server to a new one </a:t>
            </a:r>
          </a:p>
          <a:p>
            <a:pPr marL="681502" lvl="1" indent="-240631">
              <a:spcBef>
                <a:spcPts val="0"/>
              </a:spcBef>
              <a:buFontTx/>
              <a:defRPr sz="2400"/>
            </a:pPr>
            <a:r>
              <a:rPr dirty="0"/>
              <a:t>Look for potential organizer(s) for SSW11</a:t>
            </a:r>
          </a:p>
        </p:txBody>
      </p:sp>
    </p:spTree>
    <p:extLst>
      <p:ext uri="{BB962C8B-B14F-4D97-AF65-F5344CB8AC3E}">
        <p14:creationId xmlns:p14="http://schemas.microsoft.com/office/powerpoint/2010/main" val="22116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38996" y="0"/>
            <a:ext cx="8520600" cy="11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0084D1"/>
                </a:solidFill>
              </a:rPr>
              <a:t>Robust Speech Processing SIG</a:t>
            </a:r>
            <a:endParaRPr sz="2400" dirty="0">
              <a:solidFill>
                <a:srgbClr val="0084D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84D1"/>
                </a:solidFill>
              </a:rPr>
              <a:t>https://isca-sig-rosp.github.io/ISCA-SIG-RoSP/</a:t>
            </a:r>
            <a:endParaRPr sz="2400" dirty="0">
              <a:solidFill>
                <a:srgbClr val="0084D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19116"/>
            <a:ext cx="8520600" cy="49727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800" dirty="0">
                <a:solidFill>
                  <a:schemeClr val="dk1"/>
                </a:solidFill>
              </a:rPr>
              <a:t>Number of members stable to ~150</a:t>
            </a:r>
            <a:endParaRPr sz="2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800" dirty="0">
                <a:solidFill>
                  <a:schemeClr val="dk1"/>
                </a:solidFill>
              </a:rPr>
              <a:t>New RoSP organization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2400" dirty="0">
                <a:solidFill>
                  <a:schemeClr val="dk1"/>
                </a:solidFill>
              </a:rPr>
              <a:t>Chairperson: Shinji Watanabe at Johns Hopkins University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2400" dirty="0">
                <a:solidFill>
                  <a:schemeClr val="dk1"/>
                </a:solidFill>
              </a:rPr>
              <a:t>Secretary: Marc Delcroix at NTT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800" dirty="0">
                <a:solidFill>
                  <a:schemeClr val="dk1"/>
                </a:solidFill>
              </a:rPr>
              <a:t>Building a new collaborative scheme with our SIG members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2400" dirty="0">
                <a:solidFill>
                  <a:schemeClr val="dk1"/>
                </a:solidFill>
              </a:rPr>
              <a:t>Created the GitHub organization for this SIG activities</a:t>
            </a:r>
            <a:endParaRPr sz="2400" dirty="0">
              <a:solidFill>
                <a:schemeClr val="dk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600" u="sng" dirty="0">
                <a:solidFill>
                  <a:schemeClr val="hlink"/>
                </a:solidFill>
                <a:hlinkClick r:id="rId3"/>
              </a:rPr>
              <a:t>https://github.com/isca-sig-rosp/ISCA-SIG-RoSP</a:t>
            </a:r>
            <a:endParaRPr sz="44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2400" dirty="0">
                <a:solidFill>
                  <a:schemeClr val="dk1"/>
                </a:solidFill>
              </a:rPr>
              <a:t>Moving existing contents</a:t>
            </a:r>
            <a:endParaRPr sz="12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2400" dirty="0">
                <a:solidFill>
                  <a:schemeClr val="dk1"/>
                </a:solidFill>
              </a:rPr>
              <a:t>Manage the database information and evaluation results (leaderboard) through the GitHub repository</a:t>
            </a:r>
            <a:endParaRPr sz="2400" dirty="0">
              <a:solidFill>
                <a:schemeClr val="dk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600" dirty="0">
                <a:solidFill>
                  <a:schemeClr val="dk1"/>
                </a:solidFill>
              </a:rPr>
              <a:t>Members can easily contribute it and interact with us and other members through GitHub. Also their contribution is visible.</a:t>
            </a:r>
            <a:endParaRPr sz="1600" dirty="0">
              <a:solidFill>
                <a:schemeClr val="dk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600" dirty="0">
                <a:solidFill>
                  <a:schemeClr val="dk1"/>
                </a:solidFill>
              </a:rPr>
              <a:t>We are working on launching the leaderboard for major RoSP task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216374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247700"/>
            <a:ext cx="8520600" cy="11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84D1"/>
                </a:solidFill>
              </a:rPr>
              <a:t>Robust Speech Processing SIG</a:t>
            </a:r>
            <a:endParaRPr sz="2400" dirty="0">
              <a:solidFill>
                <a:srgbClr val="0084D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0084D1"/>
                </a:solidFill>
              </a:rPr>
              <a:t>https://isca-sig-rosp.github.io/ISCA-SIG-RoSP/</a:t>
            </a:r>
            <a:endParaRPr sz="2400" dirty="0">
              <a:solidFill>
                <a:srgbClr val="0084D1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Currently preparing new challenges for 2019–2020: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2000" dirty="0">
                <a:solidFill>
                  <a:schemeClr val="dk1"/>
                </a:solidFill>
              </a:rPr>
              <a:t>CHiME-6 challenge based on the CHiME-5 data, may involve diarization in addition to ASR</a:t>
            </a:r>
            <a:endParaRPr sz="2000" dirty="0"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 sz="1600" dirty="0">
                <a:solidFill>
                  <a:schemeClr val="dk1"/>
                </a:solidFill>
              </a:rPr>
              <a:t>Collocate at ICASSP 2020 at Barcelona (before/after ICASSP)</a:t>
            </a:r>
            <a:endParaRPr sz="1600" dirty="0"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 sz="1600" dirty="0">
                <a:solidFill>
                  <a:schemeClr val="dk1"/>
                </a:solidFill>
              </a:rPr>
              <a:t>Challenge launch: early November</a:t>
            </a:r>
            <a:endParaRPr sz="1600" dirty="0"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 sz="1600" dirty="0">
                <a:solidFill>
                  <a:schemeClr val="dk1"/>
                </a:solidFill>
              </a:rPr>
              <a:t>Challenge/workshop deadline: Apr 3</a:t>
            </a:r>
            <a:endParaRPr sz="1600" dirty="0"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 sz="1600" dirty="0">
                <a:solidFill>
                  <a:schemeClr val="dk1"/>
                </a:solidFill>
              </a:rPr>
              <a:t>Tightly collaborating with DIHARD and Jelinek workshop researchers to make use of their diarization outcomes for our new baseline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2000" dirty="0">
                <a:solidFill>
                  <a:schemeClr val="dk1"/>
                </a:solidFill>
              </a:rPr>
              <a:t>Several ongoing challenge planning, e.g.</a:t>
            </a:r>
            <a:endParaRPr sz="2000" dirty="0"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 sz="1600" dirty="0">
                <a:solidFill>
                  <a:schemeClr val="dk1"/>
                </a:solidFill>
              </a:rPr>
              <a:t>Chinese far-field speech recognition challenge</a:t>
            </a:r>
            <a:endParaRPr sz="1600" dirty="0"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 sz="1600" dirty="0">
                <a:solidFill>
                  <a:schemeClr val="dk1"/>
                </a:solidFill>
              </a:rPr>
              <a:t>Robust paralinguistics (human-robot interaction scenario – under discussion as part of ComParE)</a:t>
            </a:r>
            <a:endParaRPr sz="16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00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1" y="0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84D1"/>
                </a:solidFill>
              </a:rPr>
              <a:t>SIGDIAL 2019</a:t>
            </a:r>
            <a:endParaRPr dirty="0">
              <a:solidFill>
                <a:srgbClr val="0084D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050878"/>
            <a:ext cx="8520600" cy="5358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SIGDIAL 2019 at KTH, Stockholm, Sweden</a:t>
            </a:r>
            <a:endParaRPr sz="2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September 11-13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Semi-co-located with Interspeech, Vienna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~50 accepted papers (~150 submitted)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Special session on Deep Learning for SDS, Panel discussion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Young researchers roundtable on SDS (YRRSDS)</a:t>
            </a:r>
            <a:endParaRPr sz="2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September 9-10 at KTH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Yearly meeting for PhDs, Post-docs and young researchers in SDS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New Exec elected</a:t>
            </a:r>
            <a:endParaRPr sz="2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Gabriel Skantze (president), Mikio Nakano (VP), Ethan Selfridge (Treasurer), Vikram Ramanarayanan (Secretary)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Endorsing</a:t>
            </a:r>
            <a:endParaRPr sz="2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Dialogue &amp; Discourse, SemDial, IWSDS, Workshop on NLG</a:t>
            </a:r>
            <a:endParaRPr sz="2000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9076" y="254568"/>
            <a:ext cx="1363225" cy="1817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82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1" y="0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84D1"/>
                </a:solidFill>
              </a:rPr>
              <a:t>SIGDIAL 2020</a:t>
            </a:r>
            <a:endParaRPr dirty="0">
              <a:solidFill>
                <a:srgbClr val="0084D1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63384"/>
            <a:ext cx="8520600" cy="52464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SIGDIAL 2020 at Boise State University, USA</a:t>
            </a:r>
            <a:endParaRPr sz="2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July 14-16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Semi-co-located with ACL, Seattle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Local chair: Casey Kennington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General chair: Olivier Pietquin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Program chairs: Smaranda Muresan &amp; Vivian Chen</a:t>
            </a:r>
            <a:endParaRPr sz="2000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9076" y="254568"/>
            <a:ext cx="1363225" cy="1817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254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053" y="0"/>
            <a:ext cx="8520600" cy="763600"/>
          </a:xfrm>
        </p:spPr>
        <p:txBody>
          <a:bodyPr/>
          <a:lstStyle/>
          <a:p>
            <a:r>
              <a:rPr lang="fr-FR" dirty="0" smtClean="0">
                <a:solidFill>
                  <a:srgbClr val="0084D1"/>
                </a:solidFill>
              </a:rPr>
              <a:t>SIGUL</a:t>
            </a:r>
            <a:endParaRPr lang="en-GB" dirty="0">
              <a:solidFill>
                <a:srgbClr val="0084D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1700" y="832513"/>
            <a:ext cx="8695822" cy="5259320"/>
          </a:xfrm>
        </p:spPr>
        <p:txBody>
          <a:bodyPr/>
          <a:lstStyle/>
          <a:p>
            <a:r>
              <a:rPr lang="en-GB" sz="2400" dirty="0"/>
              <a:t>Joint Special Interest Group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International </a:t>
            </a:r>
            <a:r>
              <a:rPr lang="en-GB" sz="2000" dirty="0"/>
              <a:t>Speech Communication Association (</a:t>
            </a:r>
            <a:r>
              <a:rPr lang="en-GB" sz="2000" dirty="0" smtClean="0"/>
              <a:t>ISCA)</a:t>
            </a:r>
          </a:p>
          <a:p>
            <a:pPr lvl="1">
              <a:spcBef>
                <a:spcPts val="0"/>
              </a:spcBef>
            </a:pPr>
            <a:r>
              <a:rPr lang="fr-FR" sz="2000" dirty="0" err="1" smtClean="0"/>
              <a:t>European</a:t>
            </a:r>
            <a:r>
              <a:rPr lang="fr-FR" sz="2000" dirty="0" smtClean="0"/>
              <a:t> </a:t>
            </a:r>
            <a:r>
              <a:rPr lang="fr-FR" sz="2000" dirty="0" err="1"/>
              <a:t>Language</a:t>
            </a:r>
            <a:r>
              <a:rPr lang="fr-FR" sz="2000" dirty="0"/>
              <a:t> </a:t>
            </a:r>
            <a:r>
              <a:rPr lang="fr-FR" sz="2000" dirty="0" err="1"/>
              <a:t>Resources</a:t>
            </a:r>
            <a:r>
              <a:rPr lang="fr-FR" sz="2000" dirty="0"/>
              <a:t> Association (ELRA)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(</a:t>
            </a:r>
            <a:r>
              <a:rPr lang="en-GB" sz="2000" dirty="0" err="1"/>
              <a:t>SaLTMil</a:t>
            </a:r>
            <a:r>
              <a:rPr lang="en-GB" sz="2000" dirty="0"/>
              <a:t> members have approved the creation of SIGUL)</a:t>
            </a:r>
          </a:p>
          <a:p>
            <a:r>
              <a:rPr lang="en-GB" sz="2400" dirty="0" smtClean="0"/>
              <a:t>Main objectives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Supports </a:t>
            </a:r>
            <a:r>
              <a:rPr lang="en-GB" sz="2000" dirty="0"/>
              <a:t>linguistic diversity through technology and </a:t>
            </a:r>
            <a:r>
              <a:rPr lang="en-GB" sz="2000" dirty="0" smtClean="0"/>
              <a:t>ICT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Commits </a:t>
            </a:r>
            <a:r>
              <a:rPr lang="en-GB" sz="2000" dirty="0"/>
              <a:t>to increase the lesser-resourced languages (regional, minority, or </a:t>
            </a:r>
            <a:r>
              <a:rPr lang="en-GB" sz="2000" dirty="0" smtClean="0"/>
              <a:t>endangered) chances </a:t>
            </a:r>
            <a:r>
              <a:rPr lang="en-GB" sz="2000" dirty="0"/>
              <a:t>to survive the digital world</a:t>
            </a:r>
          </a:p>
          <a:p>
            <a:r>
              <a:rPr lang="en-GB" sz="2400" dirty="0" smtClean="0"/>
              <a:t>Board </a:t>
            </a:r>
            <a:r>
              <a:rPr lang="en-GB" sz="2400" dirty="0"/>
              <a:t>(</a:t>
            </a:r>
            <a:r>
              <a:rPr lang="en-GB" sz="2400" dirty="0" smtClean="0"/>
              <a:t>2017-2019)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Chair </a:t>
            </a:r>
            <a:r>
              <a:rPr lang="en-GB" sz="2000" dirty="0"/>
              <a:t>and ELRA liaison representative: Claudia Soria (CNR-ILC, Pisa, </a:t>
            </a:r>
            <a:r>
              <a:rPr lang="en-GB" sz="2000" dirty="0" smtClean="0"/>
              <a:t>Italy)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Co-chair </a:t>
            </a:r>
            <a:r>
              <a:rPr lang="fr-FR" sz="2000" dirty="0"/>
              <a:t>and ISCA liaison </a:t>
            </a:r>
            <a:r>
              <a:rPr lang="fr-FR" sz="2000" dirty="0" err="1"/>
              <a:t>representative</a:t>
            </a:r>
            <a:r>
              <a:rPr lang="fr-FR" sz="2000" dirty="0"/>
              <a:t>: Laurent Besacier (LIG, </a:t>
            </a:r>
            <a:r>
              <a:rPr lang="fr-FR" sz="2000" dirty="0" smtClean="0"/>
              <a:t>France)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Secretary</a:t>
            </a:r>
            <a:r>
              <a:rPr lang="en-GB" sz="2000" dirty="0"/>
              <a:t>: </a:t>
            </a:r>
            <a:r>
              <a:rPr lang="en-GB" sz="2000" dirty="0" err="1"/>
              <a:t>Sakriani</a:t>
            </a:r>
            <a:r>
              <a:rPr lang="en-GB" sz="2000" dirty="0"/>
              <a:t> Sakti (NAIST, Nara, </a:t>
            </a:r>
            <a:r>
              <a:rPr lang="en-GB" sz="2000" dirty="0" smtClean="0"/>
              <a:t>Japan)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Contributor</a:t>
            </a:r>
            <a:r>
              <a:rPr lang="en-GB" sz="2000" dirty="0"/>
              <a:t>: </a:t>
            </a:r>
            <a:r>
              <a:rPr lang="en-GB" sz="2000" dirty="0" err="1"/>
              <a:t>Dorothee</a:t>
            </a:r>
            <a:r>
              <a:rPr lang="en-GB" sz="2000" dirty="0"/>
              <a:t> </a:t>
            </a:r>
            <a:r>
              <a:rPr lang="en-GB" sz="2000" dirty="0" err="1"/>
              <a:t>Beerman</a:t>
            </a:r>
            <a:r>
              <a:rPr lang="en-GB" sz="2000" dirty="0"/>
              <a:t> (NTNU, Norway)</a:t>
            </a:r>
          </a:p>
        </p:txBody>
      </p:sp>
    </p:spTree>
    <p:extLst>
      <p:ext uri="{BB962C8B-B14F-4D97-AF65-F5344CB8AC3E}">
        <p14:creationId xmlns:p14="http://schemas.microsoft.com/office/powerpoint/2010/main" val="889725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053" y="0"/>
            <a:ext cx="8520600" cy="763600"/>
          </a:xfrm>
        </p:spPr>
        <p:txBody>
          <a:bodyPr/>
          <a:lstStyle/>
          <a:p>
            <a:r>
              <a:rPr lang="fr-FR" dirty="0" smtClean="0">
                <a:solidFill>
                  <a:srgbClr val="0084D1"/>
                </a:solidFill>
              </a:rPr>
              <a:t>SIGUL </a:t>
            </a:r>
            <a:r>
              <a:rPr lang="fr-FR" dirty="0" err="1" smtClean="0">
                <a:solidFill>
                  <a:srgbClr val="0084D1"/>
                </a:solidFill>
              </a:rPr>
              <a:t>activities</a:t>
            </a:r>
            <a:endParaRPr lang="en-GB" dirty="0">
              <a:solidFill>
                <a:srgbClr val="0084D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8178" y="709684"/>
            <a:ext cx="8504753" cy="5773003"/>
          </a:xfrm>
        </p:spPr>
        <p:txBody>
          <a:bodyPr/>
          <a:lstStyle/>
          <a:p>
            <a:r>
              <a:rPr lang="en-GB" sz="2400" dirty="0" err="1"/>
              <a:t>ICPhS</a:t>
            </a:r>
            <a:r>
              <a:rPr lang="en-GB" sz="2400" dirty="0"/>
              <a:t> </a:t>
            </a:r>
            <a:r>
              <a:rPr lang="en-GB" sz="2400" dirty="0" smtClean="0"/>
              <a:t>2019</a:t>
            </a:r>
          </a:p>
          <a:p>
            <a:pPr lvl="1">
              <a:spcBef>
                <a:spcPts val="0"/>
              </a:spcBef>
            </a:pPr>
            <a:r>
              <a:rPr lang="en-GB" sz="1800" dirty="0" smtClean="0"/>
              <a:t>Special </a:t>
            </a:r>
            <a:r>
              <a:rPr lang="en-GB" sz="1800" dirty="0"/>
              <a:t>session at </a:t>
            </a:r>
            <a:r>
              <a:rPr lang="en-GB" sz="1800" dirty="0" err="1"/>
              <a:t>ICPhS</a:t>
            </a:r>
            <a:r>
              <a:rPr lang="en-GB" sz="1800" dirty="0"/>
              <a:t> 2019 (Melbourne, Australia, Aug 2019) </a:t>
            </a:r>
            <a:r>
              <a:rPr lang="en-GB" sz="1800" dirty="0" smtClean="0"/>
              <a:t>– Computational </a:t>
            </a:r>
            <a:r>
              <a:rPr lang="en-GB" sz="2000" dirty="0" smtClean="0"/>
              <a:t>Approaches </a:t>
            </a:r>
            <a:r>
              <a:rPr lang="en-GB" sz="2000" dirty="0"/>
              <a:t>for Documenting and </a:t>
            </a:r>
            <a:r>
              <a:rPr lang="en-GB" sz="2000" dirty="0" err="1"/>
              <a:t>Analyzing</a:t>
            </a:r>
            <a:r>
              <a:rPr lang="en-GB" sz="2000" dirty="0"/>
              <a:t> Oral </a:t>
            </a:r>
            <a:r>
              <a:rPr lang="en-GB" sz="2000" dirty="0" smtClean="0"/>
              <a:t>Languages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Attracting </a:t>
            </a:r>
            <a:r>
              <a:rPr lang="en-GB" sz="2000" dirty="0"/>
              <a:t>computer scientists to </a:t>
            </a:r>
            <a:r>
              <a:rPr lang="en-GB" sz="2000" dirty="0" err="1"/>
              <a:t>ICPhS</a:t>
            </a:r>
            <a:r>
              <a:rPr lang="en-GB" sz="2000" dirty="0"/>
              <a:t> and engaging them in discussions </a:t>
            </a:r>
            <a:r>
              <a:rPr lang="en-GB" sz="2000" dirty="0" smtClean="0"/>
              <a:t>with phoneticians </a:t>
            </a:r>
            <a:r>
              <a:rPr lang="en-GB" sz="2000" dirty="0"/>
              <a:t>(and linguists generally)</a:t>
            </a:r>
          </a:p>
          <a:p>
            <a:r>
              <a:rPr lang="en-GB" sz="2400" dirty="0" smtClean="0"/>
              <a:t>UNESCO </a:t>
            </a:r>
            <a:r>
              <a:rPr lang="en-GB" sz="2400" dirty="0"/>
              <a:t>2019 International Year of </a:t>
            </a:r>
            <a:r>
              <a:rPr lang="en-GB" sz="2400" dirty="0" smtClean="0"/>
              <a:t>Indigenous Languages</a:t>
            </a:r>
          </a:p>
          <a:p>
            <a:pPr lvl="1">
              <a:spcBef>
                <a:spcPts val="0"/>
              </a:spcBef>
            </a:pPr>
            <a:r>
              <a:rPr lang="en-GB" sz="1800" dirty="0" smtClean="0"/>
              <a:t>Local </a:t>
            </a:r>
            <a:r>
              <a:rPr lang="en-GB" sz="1800" dirty="0"/>
              <a:t>Workshop with lectures and data collection in Uganda (Nov 2019, </a:t>
            </a:r>
            <a:r>
              <a:rPr lang="en-GB" sz="1800" dirty="0" smtClean="0"/>
              <a:t>in </a:t>
            </a:r>
            <a:r>
              <a:rPr lang="en-GB" sz="2000" dirty="0" smtClean="0"/>
              <a:t>connection </a:t>
            </a:r>
            <a:r>
              <a:rPr lang="en-GB" sz="2000" dirty="0"/>
              <a:t>with ISCA distinguished lectures </a:t>
            </a:r>
            <a:r>
              <a:rPr lang="en-GB" sz="2000" dirty="0" smtClean="0"/>
              <a:t>series)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Digital </a:t>
            </a:r>
            <a:r>
              <a:rPr lang="en-GB" sz="2000" dirty="0"/>
              <a:t>Revolution for Under-resourced Languages in Asia (Nara, Japan, Feb </a:t>
            </a:r>
            <a:r>
              <a:rPr lang="en-GB" sz="2000" dirty="0" smtClean="0"/>
              <a:t>2019)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LT4All </a:t>
            </a:r>
            <a:r>
              <a:rPr lang="en-GB" sz="2000" dirty="0"/>
              <a:t>- Worldwide conference on Language Technologies that will take place </a:t>
            </a:r>
            <a:r>
              <a:rPr lang="en-GB" sz="2000" dirty="0" smtClean="0"/>
              <a:t>at UNESCO </a:t>
            </a:r>
            <a:r>
              <a:rPr lang="en-GB" sz="2000" dirty="0"/>
              <a:t>Headquarters in Paris (France) on December 5-6, </a:t>
            </a:r>
            <a:r>
              <a:rPr lang="en-GB" sz="2000" dirty="0" smtClean="0"/>
              <a:t>2019</a:t>
            </a:r>
          </a:p>
          <a:p>
            <a:r>
              <a:rPr lang="en-GB" sz="2400" dirty="0" smtClean="0"/>
              <a:t>Zero </a:t>
            </a:r>
            <a:r>
              <a:rPr lang="en-GB" sz="2400" dirty="0"/>
              <a:t>Speech Challenge </a:t>
            </a:r>
            <a:r>
              <a:rPr lang="en-GB" sz="2400" dirty="0" smtClean="0"/>
              <a:t>2019</a:t>
            </a:r>
          </a:p>
          <a:p>
            <a:pPr lvl="1">
              <a:spcBef>
                <a:spcPts val="0"/>
              </a:spcBef>
            </a:pPr>
            <a:r>
              <a:rPr lang="en-GB" sz="1800" dirty="0" smtClean="0"/>
              <a:t>TTS </a:t>
            </a:r>
            <a:r>
              <a:rPr lang="en-GB" sz="1800" dirty="0"/>
              <a:t>without T - Special session at </a:t>
            </a:r>
            <a:r>
              <a:rPr lang="en-GB" sz="1800" dirty="0" err="1"/>
              <a:t>Interspeech</a:t>
            </a:r>
            <a:r>
              <a:rPr lang="en-GB" sz="1800" dirty="0"/>
              <a:t> 2019 (Graz, Austria, Sep 2019)</a:t>
            </a:r>
          </a:p>
          <a:p>
            <a:r>
              <a:rPr lang="en-GB" sz="2400" dirty="0" smtClean="0"/>
              <a:t>LTC 2019</a:t>
            </a:r>
          </a:p>
          <a:p>
            <a:pPr lvl="1">
              <a:spcBef>
                <a:spcPts val="0"/>
              </a:spcBef>
            </a:pPr>
            <a:r>
              <a:rPr lang="en-GB" sz="1800" dirty="0" smtClean="0"/>
              <a:t>Track </a:t>
            </a:r>
            <a:r>
              <a:rPr lang="en-GB" sz="1800" dirty="0"/>
              <a:t>on less resourced languages at LTC (Poznan, Poland, May 2019)</a:t>
            </a:r>
          </a:p>
          <a:p>
            <a:r>
              <a:rPr lang="en-GB" sz="2400" dirty="0" smtClean="0"/>
              <a:t>Setting </a:t>
            </a:r>
            <a:r>
              <a:rPr lang="en-GB" sz="2400" dirty="0"/>
              <a:t>up a newsletter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46017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053" y="0"/>
            <a:ext cx="8520600" cy="763600"/>
          </a:xfrm>
        </p:spPr>
        <p:txBody>
          <a:bodyPr/>
          <a:lstStyle/>
          <a:p>
            <a:r>
              <a:rPr lang="fr-FR" dirty="0" smtClean="0">
                <a:solidFill>
                  <a:srgbClr val="0084D1"/>
                </a:solidFill>
              </a:rPr>
              <a:t>SIGUL plans</a:t>
            </a:r>
            <a:endParaRPr lang="en-GB" dirty="0">
              <a:solidFill>
                <a:srgbClr val="0084D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8178" y="709684"/>
            <a:ext cx="8504753" cy="5773003"/>
          </a:xfrm>
        </p:spPr>
        <p:txBody>
          <a:bodyPr/>
          <a:lstStyle/>
          <a:p>
            <a:r>
              <a:rPr lang="en-GB" sz="2400" dirty="0"/>
              <a:t>Joint SLTU &amp; CCURL in May </a:t>
            </a:r>
            <a:r>
              <a:rPr lang="en-GB" sz="2400" dirty="0" smtClean="0"/>
              <a:t>2020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In </a:t>
            </a:r>
            <a:r>
              <a:rPr lang="fr-FR" sz="2000" dirty="0"/>
              <a:t>Marseille (France), </a:t>
            </a:r>
            <a:r>
              <a:rPr lang="fr-FR" sz="2000" dirty="0" err="1"/>
              <a:t>before</a:t>
            </a:r>
            <a:r>
              <a:rPr lang="fr-FR" sz="2000" dirty="0"/>
              <a:t> LREC </a:t>
            </a:r>
            <a:r>
              <a:rPr lang="fr-FR" sz="2000" dirty="0" smtClean="0"/>
              <a:t>2020</a:t>
            </a:r>
          </a:p>
          <a:p>
            <a:pPr lvl="1">
              <a:spcBef>
                <a:spcPts val="0"/>
              </a:spcBef>
            </a:pPr>
            <a:r>
              <a:rPr lang="en-GB" sz="2400" dirty="0" smtClean="0"/>
              <a:t>3 </a:t>
            </a:r>
            <a:r>
              <a:rPr lang="en-GB" sz="2400" dirty="0" err="1"/>
              <a:t>days</a:t>
            </a:r>
            <a:r>
              <a:rPr lang="en-GB" sz="2400" dirty="0"/>
              <a:t> workshop - 100 participants targeted - fusion of 2 WS</a:t>
            </a:r>
          </a:p>
          <a:p>
            <a:r>
              <a:rPr lang="en-GB" sz="2400" dirty="0" smtClean="0"/>
              <a:t>SIGUL </a:t>
            </a:r>
            <a:r>
              <a:rPr lang="en-GB" sz="2400" dirty="0"/>
              <a:t>Board elections in January </a:t>
            </a:r>
            <a:r>
              <a:rPr lang="en-GB" sz="2400" dirty="0" smtClean="0"/>
              <a:t>2020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Last </a:t>
            </a:r>
            <a:r>
              <a:rPr lang="en-GB" sz="2000" dirty="0"/>
              <a:t>(and first) elections were in December 2017</a:t>
            </a:r>
          </a:p>
          <a:p>
            <a:r>
              <a:rPr lang="en-GB" sz="2400" dirty="0" smtClean="0"/>
              <a:t>ISCA </a:t>
            </a:r>
            <a:r>
              <a:rPr lang="en-GB" sz="2400" dirty="0"/>
              <a:t>Distinguished Lecture Series </a:t>
            </a:r>
            <a:r>
              <a:rPr lang="en-GB" sz="2400" dirty="0" smtClean="0"/>
              <a:t>Tour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Seminars </a:t>
            </a:r>
            <a:r>
              <a:rPr lang="en-GB" sz="2000" dirty="0"/>
              <a:t>in Tunisia in 2020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41151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4D1"/>
                </a:solidFill>
              </a:rPr>
              <a:t>SIGML: MLSLP 2018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098" y="1047307"/>
            <a:ext cx="8229600" cy="5343333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fr-FR" sz="2400" dirty="0" err="1"/>
              <a:t>September</a:t>
            </a:r>
            <a:r>
              <a:rPr lang="fr-FR" sz="2400" dirty="0"/>
              <a:t> 7, 2018, Hyderabad.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https://</a:t>
            </a:r>
            <a:r>
              <a:rPr lang="fr-FR" sz="2400" dirty="0" err="1"/>
              <a:t>sites.google.com</a:t>
            </a:r>
            <a:r>
              <a:rPr lang="fr-FR" sz="2400" dirty="0"/>
              <a:t>/</a:t>
            </a:r>
            <a:r>
              <a:rPr lang="fr-FR" sz="2400" dirty="0" err="1"/>
              <a:t>view</a:t>
            </a:r>
            <a:r>
              <a:rPr lang="fr-FR" sz="2400" dirty="0"/>
              <a:t>/</a:t>
            </a:r>
            <a:r>
              <a:rPr lang="fr-FR" sz="2400" dirty="0" err="1"/>
              <a:t>mlslp</a:t>
            </a:r>
            <a:r>
              <a:rPr lang="fr-FR" sz="2400" dirty="0"/>
              <a:t>/home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General Chairs: Preethi Jyothi, Rohit </a:t>
            </a:r>
            <a:r>
              <a:rPr lang="en-US" sz="2400" dirty="0" err="1"/>
              <a:t>Prabhavalkar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Program Chairs: Liang Lu, Tara Sainath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Local Organizer: Negar </a:t>
            </a:r>
            <a:r>
              <a:rPr lang="en-US" sz="2400" dirty="0" err="1"/>
              <a:t>Saei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Attendance: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 registration website was opened before paper acceptance/reject decisions were announced.  100 people registered before the site was closed (about </a:t>
            </a:r>
            <a:r>
              <a:rPr lang="en-US" sz="2000"/>
              <a:t>24 hours).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In the end, after guaranteeing registration to everybody with an accepted paper, we had 130 registrations.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About half of the registrations were revoked (with apology, in advance) because the room was too small.  In the end, 75 people were admitted.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Presentations: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5 oral presentations by invited speakers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13 poster presentations of regular papers, which were also published in the Proceedings</a:t>
            </a:r>
          </a:p>
        </p:txBody>
      </p:sp>
    </p:spTree>
    <p:extLst>
      <p:ext uri="{BB962C8B-B14F-4D97-AF65-F5344CB8AC3E}">
        <p14:creationId xmlns:p14="http://schemas.microsoft.com/office/powerpoint/2010/main" val="2934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4D1"/>
                </a:solidFill>
              </a:rPr>
              <a:t>SIGML Plans 2020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098" y="1047307"/>
            <a:ext cx="8229600" cy="568600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Traditionally, MLSLP alternates between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ICML co-location: 2011, 2017</a:t>
            </a:r>
          </a:p>
          <a:p>
            <a:pPr lvl="1">
              <a:spcBef>
                <a:spcPts val="0"/>
              </a:spcBef>
            </a:pPr>
            <a:r>
              <a:rPr lang="en-US" sz="2000" dirty="0" err="1"/>
              <a:t>Interspeech</a:t>
            </a:r>
            <a:r>
              <a:rPr lang="en-US" sz="2000" dirty="0"/>
              <a:t> co-location: 2012, 2016, 2018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There was no MLSLP in 2019.   Possibly the next one will be held in 2020.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Officer Elections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Officer nominations are currently open, at</a:t>
            </a:r>
            <a:r>
              <a:rPr lang="en-US" sz="2200" dirty="0"/>
              <a:t> </a:t>
            </a:r>
            <a:r>
              <a:rPr lang="en-US" sz="2200" dirty="0">
                <a:hlinkClick r:id="rId2" tooltip="https://forms.gle/DesG4fQWfKHxACSB8"/>
              </a:rPr>
              <a:t>https://forms.gle/DesG4fQWfKHxACSB8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800" dirty="0"/>
              <a:t>Open Question: has SIGML served its purpose?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2010: Speech community still considered HMMs to be state of the art in machine learning.  ML researchers rarely published in speech venues.  SIGML founded to remedy these ills.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2019, evidence that SIGML is done: speech, NLP, and computer vision compete to give ML the most interesting problems.  ML researchers attend </a:t>
            </a:r>
            <a:r>
              <a:rPr lang="en-US" sz="2000" dirty="0" err="1"/>
              <a:t>Interspeech</a:t>
            </a:r>
            <a:r>
              <a:rPr lang="en-US" sz="2000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2019, evidence that SIGML should continue: the popularity of MLSLP.  Students like the chance to meet our invited speakers, and to present posters on ideas that are really interesting but not yet conference-worthy.  Some of those posters have later evolved into </a:t>
            </a:r>
            <a:r>
              <a:rPr lang="en-US" sz="2000" dirty="0" err="1"/>
              <a:t>Interspeech</a:t>
            </a:r>
            <a:r>
              <a:rPr lang="en-US" sz="2000" dirty="0"/>
              <a:t> papers.</a:t>
            </a:r>
          </a:p>
        </p:txBody>
      </p:sp>
    </p:spTree>
    <p:extLst>
      <p:ext uri="{BB962C8B-B14F-4D97-AF65-F5344CB8AC3E}">
        <p14:creationId xmlns:p14="http://schemas.microsoft.com/office/powerpoint/2010/main" val="325995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004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84D1"/>
                </a:solidFill>
              </a:rPr>
              <a:t>SIG objectives (1)</a:t>
            </a:r>
            <a:endParaRPr lang="en-US" sz="5400" dirty="0">
              <a:solidFill>
                <a:srgbClr val="0084D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268759"/>
            <a:ext cx="8603673" cy="4657027"/>
          </a:xfrm>
        </p:spPr>
        <p:txBody>
          <a:bodyPr>
            <a:noAutofit/>
          </a:bodyPr>
          <a:lstStyle/>
          <a:p>
            <a:r>
              <a:rPr lang="en-US" sz="2000" dirty="0" smtClean="0"/>
              <a:t>Structure sub-communities and address specific scientific or language topics</a:t>
            </a:r>
          </a:p>
          <a:p>
            <a:pPr lvl="1"/>
            <a:r>
              <a:rPr lang="en-US" sz="1800" dirty="0" smtClean="0"/>
              <a:t>13 Topic SIGs and 6 language SIGs: </a:t>
            </a:r>
            <a:r>
              <a:rPr lang="en-US" sz="1800" dirty="0" smtClean="0">
                <a:hlinkClick r:id="rId2"/>
              </a:rPr>
              <a:t>http://www.isca-speech.org/iscaweb/index.php/sigs</a:t>
            </a:r>
            <a:endParaRPr lang="en-US" sz="1800" dirty="0" smtClean="0"/>
          </a:p>
          <a:p>
            <a:pPr lvl="1"/>
            <a:r>
              <a:rPr lang="en-US" sz="1800" dirty="0" smtClean="0"/>
              <a:t>SIG pages updated by GB</a:t>
            </a:r>
          </a:p>
          <a:p>
            <a:pPr lvl="2"/>
            <a:r>
              <a:rPr lang="en-US" sz="1600" dirty="0" smtClean="0"/>
              <a:t>please keep me informed!!</a:t>
            </a:r>
          </a:p>
          <a:p>
            <a:pPr lvl="2"/>
            <a:r>
              <a:rPr lang="en-US" sz="1600" dirty="0" smtClean="0"/>
              <a:t>Maintain a SIG-website and discussion list</a:t>
            </a:r>
          </a:p>
          <a:p>
            <a:pPr lvl="1"/>
            <a:r>
              <a:rPr lang="en-US" sz="1800" dirty="0" smtClean="0"/>
              <a:t>Means: workshops, challenges, training schools, discussion lists, special issues, etc</a:t>
            </a:r>
          </a:p>
          <a:p>
            <a:endParaRPr lang="en-US" sz="2000" dirty="0" smtClean="0"/>
          </a:p>
          <a:p>
            <a:r>
              <a:rPr lang="en-US" sz="2000" dirty="0" smtClean="0"/>
              <a:t>SIG, workshop committee and workshop organizers</a:t>
            </a:r>
          </a:p>
          <a:p>
            <a:pPr lvl="1"/>
            <a:r>
              <a:rPr lang="en-US" sz="1800" dirty="0" smtClean="0"/>
              <a:t>ISCA endorsement &amp; workshop applications: promoting, archiving, indexing &amp; referencing, etc</a:t>
            </a:r>
          </a:p>
          <a:p>
            <a:pPr lvl="1"/>
            <a:r>
              <a:rPr lang="en-US" sz="1800" dirty="0" smtClean="0"/>
              <a:t>Scientific policy, treasures, survey of international scientific committees: long-term prospective/perspective</a:t>
            </a:r>
          </a:p>
        </p:txBody>
      </p:sp>
      <p:pic>
        <p:nvPicPr>
          <p:cNvPr id="4" name="Picture 2" descr="http://www.cpa.ednet.ns.ca/wp-content/uploads/2014/08/Important-Rubber-Stam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1305" y="2168689"/>
            <a:ext cx="1476208" cy="1034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5857" y="-26606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84D1"/>
                </a:solidFill>
              </a:rPr>
              <a:t>SpLC Outcomes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987" y="862929"/>
            <a:ext cx="7030198" cy="599507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300" dirty="0"/>
              <a:t>Odyssey 2018, 11</a:t>
            </a:r>
            <a:r>
              <a:rPr lang="en-US" sz="2300" baseline="30000" dirty="0"/>
              <a:t>th</a:t>
            </a:r>
            <a:r>
              <a:rPr lang="en-US" sz="2300" dirty="0"/>
              <a:t> ISCA ITRW, Les sables d’Olonne, France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Success reported at the Interspeech 2018 SIG lunch meeting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Chairs: </a:t>
            </a:r>
            <a:r>
              <a:rPr lang="en-US" sz="2000" dirty="0"/>
              <a:t>JF Bonastre &amp; A Larcher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7 oral, 2 poster, 1 special session (voice conversion challenge), 1 round academic-industry round table (real world challenges); single track, 4 days, 127 participants, 3 keynotes (</a:t>
            </a:r>
            <a:r>
              <a:rPr lang="en-GB" sz="2000" dirty="0"/>
              <a:t>Els </a:t>
            </a:r>
            <a:r>
              <a:rPr lang="en-GB" sz="2000" dirty="0" err="1"/>
              <a:t>Kindt</a:t>
            </a:r>
            <a:r>
              <a:rPr lang="en-GB" sz="2000" dirty="0"/>
              <a:t>, Simon King, Pascal Belin), 3 social events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300" dirty="0"/>
              <a:t>CSL Special issue on </a:t>
            </a:r>
            <a:r>
              <a:rPr lang="en-US" sz="2300" i="1" dirty="0"/>
              <a:t>Speaker and language characterization and recognition: voice modeling, conversion, synthesis and ethical aspects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Guest editors: JF Bonastre (Univ. Avignon, France), A </a:t>
            </a:r>
            <a:r>
              <a:rPr lang="en-US" sz="2000" dirty="0" err="1"/>
              <a:t>Larcher</a:t>
            </a:r>
            <a:r>
              <a:rPr lang="en-US" sz="2000" dirty="0"/>
              <a:t> (Le Mans Univ, France), T. Kinnunen (UEF, Finland), J. Yamagishi (NII, Japan), published June 2019 (8 published articles)</a:t>
            </a:r>
            <a:r>
              <a:rPr lang="en-GB" sz="20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300" dirty="0" err="1"/>
              <a:t>ASVspoof</a:t>
            </a:r>
            <a:r>
              <a:rPr lang="en-GB" sz="2300" dirty="0"/>
              <a:t> 2019 challenge (</a:t>
            </a:r>
            <a:r>
              <a:rPr lang="en-GB" sz="2300" dirty="0">
                <a:hlinkClick r:id="rId3"/>
              </a:rPr>
              <a:t>https://www.asvspoof.org/</a:t>
            </a:r>
            <a:r>
              <a:rPr lang="en-GB" sz="2300" dirty="0"/>
              <a:t>)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000" dirty="0"/>
              <a:t>Joint activity of </a:t>
            </a:r>
            <a:r>
              <a:rPr lang="en-GB" sz="2000" dirty="0" err="1"/>
              <a:t>SpLC</a:t>
            </a:r>
            <a:r>
              <a:rPr lang="en-GB" sz="2000" dirty="0"/>
              <a:t> and </a:t>
            </a:r>
            <a:r>
              <a:rPr lang="en-GB" sz="2000" dirty="0" err="1"/>
              <a:t>SynSIG</a:t>
            </a:r>
            <a:r>
              <a:rPr lang="en-GB" sz="2000" dirty="0"/>
              <a:t> (text-to-speech &amp; voice conv attacks)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000" dirty="0"/>
              <a:t>Logical and physical attack tasks, 63 participating teams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000" dirty="0"/>
              <a:t>Data public: </a:t>
            </a:r>
            <a:r>
              <a:rPr lang="en-GB" sz="2000" dirty="0">
                <a:hlinkClick r:id="rId4"/>
              </a:rPr>
              <a:t>https://datashare.is.ed.ac.uk/handle/10283/3336</a:t>
            </a:r>
            <a:r>
              <a:rPr lang="en-GB" sz="2000" dirty="0"/>
              <a:t> 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000" dirty="0" err="1"/>
              <a:t>Interspeech</a:t>
            </a:r>
            <a:r>
              <a:rPr lang="en-GB" sz="2000" dirty="0"/>
              <a:t> 2019 special session; follow-up special session in IEEE ASRU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300" dirty="0"/>
              <a:t>CSL Special issue on </a:t>
            </a:r>
            <a:r>
              <a:rPr lang="en-GB" sz="2300" i="1" dirty="0"/>
              <a:t>Two decades into Speaker Recognition Evaluation - are we there yet? </a:t>
            </a:r>
            <a:endParaRPr lang="en-GB" sz="2300" dirty="0"/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000" dirty="0"/>
              <a:t>Guest editors: KA Lee (NEC, Japan), O </a:t>
            </a:r>
            <a:r>
              <a:rPr lang="en-GB" sz="2000" dirty="0" err="1"/>
              <a:t>Sadjadi</a:t>
            </a:r>
            <a:r>
              <a:rPr lang="en-GB" sz="2000" dirty="0"/>
              <a:t> (NIST, USA), H Li (NUS, Singapore), D Reynolds (MIT LL, USA)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000" dirty="0"/>
              <a:t>To appear ~December 2019</a:t>
            </a:r>
          </a:p>
        </p:txBody>
      </p:sp>
      <p:pic>
        <p:nvPicPr>
          <p:cNvPr id="4" name="Picture 2" descr="Z:\xfer2\ISCA_SIG_SpLC_2015\SpLC_H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92" y="144870"/>
            <a:ext cx="235250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6DA7BBE-0ED0-462F-BCA2-320CBF32A9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796" t="25364" r="44525" b="46256"/>
          <a:stretch/>
        </p:blipFill>
        <p:spPr>
          <a:xfrm>
            <a:off x="6980057" y="1013702"/>
            <a:ext cx="1890863" cy="14191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D9120B3-49FA-4402-BB9A-E230FD516C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887" t="44560" r="44796" b="30287"/>
          <a:stretch/>
        </p:blipFill>
        <p:spPr>
          <a:xfrm>
            <a:off x="6970379" y="2648036"/>
            <a:ext cx="1900541" cy="1286780"/>
          </a:xfrm>
          <a:prstGeom prst="rect">
            <a:avLst/>
          </a:prstGeom>
        </p:spPr>
      </p:pic>
      <p:sp>
        <p:nvSpPr>
          <p:cNvPr id="8" name="Footer Placeholder 10">
            <a:extLst>
              <a:ext uri="{FF2B5EF4-FFF2-40B4-BE49-F238E27FC236}">
                <a16:creationId xmlns="" xmlns:a16="http://schemas.microsoft.com/office/drawing/2014/main" id="{23E86BA5-1BD5-41DA-A325-D32657F3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367" y="6545519"/>
            <a:ext cx="8881266" cy="365125"/>
          </a:xfrm>
        </p:spPr>
        <p:txBody>
          <a:bodyPr/>
          <a:lstStyle/>
          <a:p>
            <a:r>
              <a:rPr lang="fr-BE" dirty="0"/>
              <a:t>Tomi </a:t>
            </a:r>
            <a:r>
              <a:rPr lang="fr-BE" dirty="0" err="1"/>
              <a:t>Kinnunen</a:t>
            </a:r>
            <a:r>
              <a:rPr lang="fr-BE" dirty="0"/>
              <a:t>, Univ. </a:t>
            </a:r>
            <a:r>
              <a:rPr lang="fr-BE" dirty="0" err="1"/>
              <a:t>Eastern</a:t>
            </a:r>
            <a:r>
              <a:rPr lang="fr-BE" dirty="0"/>
              <a:t> </a:t>
            </a:r>
            <a:r>
              <a:rPr lang="fr-BE" dirty="0" err="1"/>
              <a:t>Finland</a:t>
            </a:r>
            <a:r>
              <a:rPr lang="fr-BE" dirty="0"/>
              <a:t>, </a:t>
            </a:r>
            <a:r>
              <a:rPr lang="fr-BE" dirty="0" err="1"/>
              <a:t>Finland</a:t>
            </a:r>
            <a:r>
              <a:rPr lang="fr-BE" dirty="0"/>
              <a:t>; </a:t>
            </a:r>
            <a:r>
              <a:rPr lang="fr-FR" dirty="0"/>
              <a:t>Anthony Larcher, Le Mans </a:t>
            </a:r>
            <a:r>
              <a:rPr lang="fr-FR" dirty="0" err="1"/>
              <a:t>University</a:t>
            </a:r>
            <a:r>
              <a:rPr lang="fr-FR" dirty="0"/>
              <a:t>, France; Kong </a:t>
            </a:r>
            <a:r>
              <a:rPr lang="fr-FR" dirty="0" err="1"/>
              <a:t>Aik</a:t>
            </a:r>
            <a:r>
              <a:rPr lang="fr-FR" dirty="0"/>
              <a:t> Lee, NEC Corporation, Japan, Sep 2019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59839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71C494-EF8B-4B8C-BF36-EB10CEC1E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57" y="1029477"/>
            <a:ext cx="6233229" cy="5569925"/>
          </a:xfrm>
        </p:spPr>
        <p:txBody>
          <a:bodyPr>
            <a:noAutofit/>
          </a:bodyPr>
          <a:lstStyle/>
          <a:p>
            <a:r>
              <a:rPr lang="en-GB" sz="2000" dirty="0"/>
              <a:t>Speaker Odyssey 2020</a:t>
            </a:r>
          </a:p>
          <a:p>
            <a:pPr lvl="1"/>
            <a:r>
              <a:rPr lang="en-GB" sz="1800" dirty="0"/>
              <a:t>Tokyo, Japan, </a:t>
            </a:r>
            <a:r>
              <a:rPr lang="en-GB" sz="1800" dirty="0" smtClean="0"/>
              <a:t>18-21 </a:t>
            </a:r>
            <a:r>
              <a:rPr lang="en-GB" sz="1800" dirty="0"/>
              <a:t>May 2020</a:t>
            </a:r>
          </a:p>
          <a:p>
            <a:pPr lvl="1"/>
            <a:r>
              <a:rPr lang="en-GB" sz="1800" dirty="0" smtClean="0"/>
              <a:t>Tutorial day: 17 May 2020</a:t>
            </a:r>
          </a:p>
          <a:p>
            <a:pPr lvl="1"/>
            <a:r>
              <a:rPr lang="en-GB" sz="1800" dirty="0" smtClean="0"/>
              <a:t>Chairs</a:t>
            </a:r>
            <a:r>
              <a:rPr lang="en-GB" sz="1800" dirty="0"/>
              <a:t>: </a:t>
            </a:r>
            <a:r>
              <a:rPr lang="en-GB" sz="1800" dirty="0" smtClean="0"/>
              <a:t>KA </a:t>
            </a:r>
            <a:r>
              <a:rPr lang="en-GB" sz="1800" dirty="0"/>
              <a:t>LEE, NEC Corp, Japan; </a:t>
            </a:r>
            <a:r>
              <a:rPr lang="en-GB" sz="1800" dirty="0" smtClean="0"/>
              <a:t>T </a:t>
            </a:r>
            <a:r>
              <a:rPr lang="en-GB" sz="1800" dirty="0"/>
              <a:t>KOSHINAKA, NEC Corp, Japan; </a:t>
            </a:r>
            <a:r>
              <a:rPr lang="en-GB" sz="1800" dirty="0" smtClean="0"/>
              <a:t>K </a:t>
            </a:r>
            <a:r>
              <a:rPr lang="en-GB" sz="1800" dirty="0"/>
              <a:t>SHINODA, Tokyo Tech, Japan</a:t>
            </a:r>
            <a:endParaRPr lang="en-GB" sz="1800" dirty="0">
              <a:solidFill>
                <a:srgbClr val="FF0000"/>
              </a:solidFill>
            </a:endParaRPr>
          </a:p>
          <a:p>
            <a:r>
              <a:rPr lang="en-GB" sz="2000" dirty="0"/>
              <a:t>CSL special issue on </a:t>
            </a:r>
            <a:r>
              <a:rPr lang="en-GB" sz="2000" i="1" dirty="0"/>
              <a:t>Advances in Automatic Speaker Verification Anti-spoofing </a:t>
            </a:r>
          </a:p>
          <a:p>
            <a:pPr lvl="1"/>
            <a:r>
              <a:rPr lang="en-GB" sz="1800" dirty="0"/>
              <a:t>Guest editors: A Nautch (</a:t>
            </a:r>
            <a:r>
              <a:rPr lang="en-GB" sz="1800" dirty="0" err="1"/>
              <a:t>Eurecom</a:t>
            </a:r>
            <a:r>
              <a:rPr lang="en-GB" sz="1800" dirty="0"/>
              <a:t>, France), H Delgado (Nuance, Spain), M Todisco (</a:t>
            </a:r>
            <a:r>
              <a:rPr lang="en-GB" sz="1800" dirty="0" err="1"/>
              <a:t>Eurecom</a:t>
            </a:r>
            <a:r>
              <a:rPr lang="en-GB" sz="1800" dirty="0"/>
              <a:t>, France), M </a:t>
            </a:r>
            <a:r>
              <a:rPr lang="en-GB" sz="1800" dirty="0" err="1"/>
              <a:t>Sahidullah</a:t>
            </a:r>
            <a:r>
              <a:rPr lang="en-GB" sz="1800" dirty="0"/>
              <a:t> (</a:t>
            </a:r>
            <a:r>
              <a:rPr lang="en-GB" sz="1800" dirty="0" err="1"/>
              <a:t>Inria</a:t>
            </a:r>
            <a:r>
              <a:rPr lang="en-GB" sz="1800" dirty="0"/>
              <a:t>, France), V </a:t>
            </a:r>
            <a:r>
              <a:rPr lang="en-GB" sz="1800" dirty="0" err="1"/>
              <a:t>Vestman</a:t>
            </a:r>
            <a:r>
              <a:rPr lang="en-GB" sz="1800" dirty="0"/>
              <a:t> (UEF, Finland), X Wang (NII, Japan)</a:t>
            </a:r>
          </a:p>
          <a:p>
            <a:pPr lvl="1"/>
            <a:r>
              <a:rPr lang="en-GB" sz="1800" dirty="0"/>
              <a:t>Advisory committee: J Yamagishi (NII, Japan), </a:t>
            </a:r>
            <a:r>
              <a:rPr lang="en-GB" sz="1800" dirty="0" smtClean="0"/>
              <a:t>KA </a:t>
            </a:r>
            <a:r>
              <a:rPr lang="en-GB" sz="1800" dirty="0"/>
              <a:t>Lee (NEC, Japan), N Evans (Eurecom, France), T Kinnunen (UEF, Finland)</a:t>
            </a:r>
          </a:p>
          <a:p>
            <a:pPr lvl="1"/>
            <a:r>
              <a:rPr lang="en-GB" sz="1800" dirty="0"/>
              <a:t>To appear ~March 2020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83D94CB1-FD32-4677-938F-F82EB83B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-64641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84D1"/>
                </a:solidFill>
              </a:rPr>
              <a:t>SpLC Plans</a:t>
            </a:r>
          </a:p>
        </p:txBody>
      </p:sp>
      <p:sp>
        <p:nvSpPr>
          <p:cNvPr id="9" name="object 5">
            <a:extLst>
              <a:ext uri="{FF2B5EF4-FFF2-40B4-BE49-F238E27FC236}">
                <a16:creationId xmlns="" xmlns:a16="http://schemas.microsoft.com/office/drawing/2014/main" id="{E6BEDBD2-9974-44C5-9B51-58D739E53A25}"/>
              </a:ext>
            </a:extLst>
          </p:cNvPr>
          <p:cNvSpPr>
            <a:spLocks noChangeAspect="1"/>
          </p:cNvSpPr>
          <p:nvPr/>
        </p:nvSpPr>
        <p:spPr>
          <a:xfrm>
            <a:off x="6434871" y="4700792"/>
            <a:ext cx="2577762" cy="1690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1498F99A-30E1-4A35-A106-84A2F257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367" y="6545519"/>
            <a:ext cx="8881266" cy="365125"/>
          </a:xfrm>
        </p:spPr>
        <p:txBody>
          <a:bodyPr/>
          <a:lstStyle/>
          <a:p>
            <a:r>
              <a:rPr lang="fr-BE" dirty="0"/>
              <a:t>Tomi </a:t>
            </a:r>
            <a:r>
              <a:rPr lang="fr-BE" dirty="0" err="1"/>
              <a:t>Kinnunen</a:t>
            </a:r>
            <a:r>
              <a:rPr lang="fr-BE" dirty="0"/>
              <a:t>, Univ. </a:t>
            </a:r>
            <a:r>
              <a:rPr lang="fr-BE" dirty="0" err="1"/>
              <a:t>Eastern</a:t>
            </a:r>
            <a:r>
              <a:rPr lang="fr-BE" dirty="0"/>
              <a:t> </a:t>
            </a:r>
            <a:r>
              <a:rPr lang="fr-BE" dirty="0" err="1"/>
              <a:t>Finland</a:t>
            </a:r>
            <a:r>
              <a:rPr lang="fr-BE" dirty="0"/>
              <a:t>, </a:t>
            </a:r>
            <a:r>
              <a:rPr lang="fr-BE" dirty="0" err="1"/>
              <a:t>Finland</a:t>
            </a:r>
            <a:r>
              <a:rPr lang="fr-BE" dirty="0"/>
              <a:t>; </a:t>
            </a:r>
            <a:r>
              <a:rPr lang="fr-FR" dirty="0"/>
              <a:t>Anthony Larcher, Le Mans </a:t>
            </a:r>
            <a:r>
              <a:rPr lang="fr-FR" dirty="0" err="1"/>
              <a:t>University</a:t>
            </a:r>
            <a:r>
              <a:rPr lang="fr-FR" dirty="0"/>
              <a:t>, France; Kong </a:t>
            </a:r>
            <a:r>
              <a:rPr lang="fr-FR" dirty="0" err="1"/>
              <a:t>Aik</a:t>
            </a:r>
            <a:r>
              <a:rPr lang="fr-FR" dirty="0"/>
              <a:t> Lee, NEC Corporation, Japan, Sep 2019</a:t>
            </a:r>
            <a:endParaRPr lang="fr-BE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025416" y="1012345"/>
            <a:ext cx="2987217" cy="1627998"/>
            <a:chOff x="5008628" y="2030751"/>
            <a:chExt cx="8838616" cy="48169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01" y="2030751"/>
              <a:ext cx="1531597" cy="94252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705" y="2323949"/>
              <a:ext cx="8111539" cy="45237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539" y="5148564"/>
              <a:ext cx="5988454" cy="150768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628" y="4197503"/>
              <a:ext cx="1069702" cy="658278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0" r="1389" b="4329"/>
          <a:stretch/>
        </p:blipFill>
        <p:spPr>
          <a:xfrm>
            <a:off x="6386947" y="2819697"/>
            <a:ext cx="2467626" cy="17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99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806" y="6446487"/>
            <a:ext cx="7497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ISCA SIGs meeting, September 17 2019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513758" y="19342"/>
            <a:ext cx="8229510" cy="100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84D1"/>
                </a:solidFill>
              </a:rPr>
              <a:t>Speech Prosody SIG (</a:t>
            </a:r>
            <a:r>
              <a:rPr lang="en-US" sz="4400" dirty="0" err="1" smtClean="0">
                <a:solidFill>
                  <a:srgbClr val="0084D1"/>
                </a:solidFill>
              </a:rPr>
              <a:t>SProSIG</a:t>
            </a:r>
            <a:r>
              <a:rPr lang="en-US" sz="4400" dirty="0" smtClean="0">
                <a:solidFill>
                  <a:srgbClr val="0084D1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513758" y="1513447"/>
            <a:ext cx="1191752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2018: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9478" y="1513447"/>
            <a:ext cx="68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new officers: Ward, Chen, Ding, Grice, Barbosa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updated website: sprosig.org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new logo: </a:t>
            </a: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68" y="2823599"/>
            <a:ext cx="5357653" cy="27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806" y="6446487"/>
            <a:ext cx="7497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ISCA SIGs meeting, September 17 2019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13758" y="1513447"/>
            <a:ext cx="1191752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2019: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9478" y="1513447"/>
            <a:ext cx="822951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gradual divergence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513758" y="2565631"/>
            <a:ext cx="1191752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2020: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9478" y="2565631"/>
            <a:ext cx="7263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Speech Prosody, May 24-28, Tokyo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9478" y="3454977"/>
            <a:ext cx="72637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Tone and Intonation, August 16-20, </a:t>
            </a:r>
            <a:r>
              <a:rPr lang="en-US" sz="2400" dirty="0" err="1" smtClean="0"/>
              <a:t>Sønderborg</a:t>
            </a:r>
            <a:r>
              <a:rPr lang="en-US" sz="2400" dirty="0" smtClean="0"/>
              <a:t>, DK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merger of Tonal Aspects of Languages (TAL)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and Tone and Intonation in Europe (TIE)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3758" y="19342"/>
            <a:ext cx="8229510" cy="100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84D1"/>
                </a:solidFill>
              </a:rPr>
              <a:t>Speech Prosody SIG (</a:t>
            </a:r>
            <a:r>
              <a:rPr lang="en-US" sz="4400" dirty="0" err="1" smtClean="0">
                <a:solidFill>
                  <a:srgbClr val="0084D1"/>
                </a:solidFill>
              </a:rPr>
              <a:t>SProSIG</a:t>
            </a:r>
            <a:r>
              <a:rPr lang="en-US" sz="4400" dirty="0" smtClean="0">
                <a:solidFill>
                  <a:srgbClr val="0084D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34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4084" y="274638"/>
            <a:ext cx="7062716" cy="1143000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0084D1"/>
                </a:solidFill>
                <a:ea typeface="Roboto" panose="02000000000000000000" pitchFamily="2" charset="0"/>
                <a:cs typeface="Roboto" panose="02000000000000000000" pitchFamily="2" charset="0"/>
              </a:rPr>
              <a:t>AVISA Activities 2019</a:t>
            </a:r>
            <a:endParaRPr lang="en-AU" dirty="0">
              <a:solidFill>
                <a:srgbClr val="0084D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AU" sz="2800" dirty="0" smtClean="0"/>
              <a:t>The </a:t>
            </a:r>
            <a:r>
              <a:rPr lang="en-AU" sz="2800" dirty="0"/>
              <a:t>AVISA listserv has 169 members</a:t>
            </a:r>
          </a:p>
          <a:p>
            <a:r>
              <a:rPr lang="en-AU" sz="2800" dirty="0"/>
              <a:t> AVISA has a continuing social media presence - AVSP twitter account – @AV_SP which now over 990 followers</a:t>
            </a:r>
          </a:p>
          <a:p>
            <a:r>
              <a:rPr lang="en-AU" sz="2800" dirty="0"/>
              <a:t>Organized AVSP 2019 in Melbourne (as an ICPhS 2019 satellite conference) – continued the low-cost format – about 24 people attended</a:t>
            </a:r>
          </a:p>
          <a:p>
            <a:r>
              <a:rPr lang="en-AU" sz="2800" dirty="0"/>
              <a:t>Introduced a  </a:t>
            </a:r>
            <a:r>
              <a:rPr lang="en-AU" sz="2800" i="1" dirty="0">
                <a:hlinkClick r:id="rId2"/>
              </a:rPr>
              <a:t>Short history of AVSP</a:t>
            </a:r>
            <a:r>
              <a:rPr lang="en-AU" sz="2800" i="1" dirty="0"/>
              <a:t> which we will include on the AVISA web site and use to build member profiles</a:t>
            </a:r>
            <a:endParaRPr lang="en-AU" sz="2800" dirty="0"/>
          </a:p>
          <a:p>
            <a:endParaRPr lang="en-AU" sz="2800" dirty="0"/>
          </a:p>
        </p:txBody>
      </p:sp>
      <p:pic>
        <p:nvPicPr>
          <p:cNvPr id="1026" name="Picture 2" descr="AVI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8" y="437715"/>
            <a:ext cx="160972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60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AU" dirty="0">
                <a:solidFill>
                  <a:srgbClr val="0084D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AVISA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AU" sz="2800" dirty="0" smtClean="0"/>
              <a:t>AVSP </a:t>
            </a:r>
            <a:r>
              <a:rPr lang="en-AU" sz="2800" dirty="0"/>
              <a:t>2021 – looking into having a conference in the Czech Republic, as satellite to </a:t>
            </a:r>
            <a:r>
              <a:rPr lang="en-AU" sz="2800" dirty="0" err="1"/>
              <a:t>Interspeech</a:t>
            </a:r>
            <a:r>
              <a:rPr lang="en-AU" sz="2800" dirty="0"/>
              <a:t> 2021 (Brno)</a:t>
            </a:r>
          </a:p>
          <a:p>
            <a:r>
              <a:rPr lang="en-AU" sz="2800" dirty="0"/>
              <a:t>Continuing to expand the AVISA web site – e.g., history of AVSP and member profiles</a:t>
            </a:r>
          </a:p>
          <a:p>
            <a:pPr marL="0" indent="0">
              <a:buNone/>
            </a:pPr>
            <a:r>
              <a:rPr lang="en-AU" sz="2800" dirty="0"/>
              <a:t/>
            </a:r>
            <a:br>
              <a:rPr lang="en-AU" sz="2800" dirty="0"/>
            </a:br>
            <a:endParaRPr lang="en-AU" sz="2800" dirty="0"/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503558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12"/>
            <a:ext cx="8229600" cy="6518111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84D1"/>
                </a:solidFill>
              </a:rPr>
              <a:t>New topic-SIG</a:t>
            </a:r>
            <a:endParaRPr lang="en-US" sz="5400" dirty="0">
              <a:solidFill>
                <a:srgbClr val="008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46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3758" y="19342"/>
            <a:ext cx="8229510" cy="125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4400" dirty="0" smtClean="0">
                <a:solidFill>
                  <a:srgbClr val="0084D1"/>
                </a:solidFill>
              </a:rPr>
              <a:t>SPSC: </a:t>
            </a:r>
            <a:r>
              <a:rPr lang="en-GB" sz="4400" dirty="0">
                <a:solidFill>
                  <a:srgbClr val="0084D1"/>
                </a:solidFill>
              </a:rPr>
              <a:t>Security &amp; </a:t>
            </a:r>
            <a:r>
              <a:rPr lang="en-GB" sz="4400" dirty="0" smtClean="0">
                <a:solidFill>
                  <a:srgbClr val="0084D1"/>
                </a:solidFill>
              </a:rPr>
              <a:t>Privacy in </a:t>
            </a:r>
            <a:r>
              <a:rPr lang="en-GB" sz="4400" dirty="0">
                <a:solidFill>
                  <a:srgbClr val="0084D1"/>
                </a:solidFill>
              </a:rPr>
              <a:t>Speech Communication</a:t>
            </a:r>
            <a:endParaRPr lang="en-US" sz="4400" dirty="0" smtClean="0">
              <a:solidFill>
                <a:srgbClr val="0084D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t="59732" r="31922" b="11115"/>
          <a:stretch/>
        </p:blipFill>
        <p:spPr bwMode="auto">
          <a:xfrm>
            <a:off x="3379698" y="3780428"/>
            <a:ext cx="5363570" cy="240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13758" y="1530676"/>
            <a:ext cx="7263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Coordinators of the submission: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Tom </a:t>
            </a:r>
            <a:r>
              <a:rPr lang="en-GB" sz="2400" dirty="0" err="1"/>
              <a:t>Bäckström</a:t>
            </a:r>
            <a:r>
              <a:rPr lang="en-GB" sz="2400" dirty="0"/>
              <a:t>, Aalto University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Andreas </a:t>
            </a:r>
            <a:r>
              <a:rPr lang="en-GB" sz="2400" dirty="0" err="1"/>
              <a:t>Nautsch</a:t>
            </a:r>
            <a:r>
              <a:rPr lang="en-GB" sz="2400" dirty="0"/>
              <a:t>, EURECOM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210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3758" y="19342"/>
            <a:ext cx="8229510" cy="125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4400" dirty="0" smtClean="0">
                <a:solidFill>
                  <a:srgbClr val="0084D1"/>
                </a:solidFill>
              </a:rPr>
              <a:t>SPSC: </a:t>
            </a:r>
            <a:r>
              <a:rPr lang="en-GB" sz="4400" dirty="0">
                <a:solidFill>
                  <a:srgbClr val="0084D1"/>
                </a:solidFill>
              </a:rPr>
              <a:t>Security &amp; </a:t>
            </a:r>
            <a:r>
              <a:rPr lang="en-GB" sz="4400" dirty="0" smtClean="0">
                <a:solidFill>
                  <a:srgbClr val="0084D1"/>
                </a:solidFill>
              </a:rPr>
              <a:t>Privacy in </a:t>
            </a:r>
            <a:r>
              <a:rPr lang="en-GB" sz="4400" dirty="0">
                <a:solidFill>
                  <a:srgbClr val="0084D1"/>
                </a:solidFill>
              </a:rPr>
              <a:t>Speech Communication</a:t>
            </a:r>
            <a:endParaRPr lang="en-US" sz="4400" dirty="0" smtClean="0">
              <a:solidFill>
                <a:srgbClr val="0084D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3757" y="1530676"/>
            <a:ext cx="84664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Motivation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Urgent </a:t>
            </a:r>
            <a:r>
              <a:rPr lang="en-GB" sz="2000" dirty="0"/>
              <a:t>need and broad </a:t>
            </a:r>
            <a:r>
              <a:rPr lang="en-GB" sz="2000" dirty="0" smtClean="0"/>
              <a:t>interest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Increasing </a:t>
            </a:r>
            <a:r>
              <a:rPr lang="en-GB" sz="2000" dirty="0"/>
              <a:t>news coverage of </a:t>
            </a:r>
            <a:r>
              <a:rPr lang="en-GB" sz="2000" dirty="0" smtClean="0"/>
              <a:t>GDPR</a:t>
            </a:r>
            <a:br>
              <a:rPr lang="en-GB" sz="2000" dirty="0" smtClean="0"/>
            </a:br>
            <a:r>
              <a:rPr lang="en-GB" sz="2000" dirty="0" smtClean="0"/>
              <a:t>vs</a:t>
            </a:r>
            <a:r>
              <a:rPr lang="en-GB" sz="2000" dirty="0"/>
              <a:t>. speech data </a:t>
            </a:r>
            <a:r>
              <a:rPr lang="en-GB" sz="2000" dirty="0" smtClean="0"/>
              <a:t>processing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Industrial/academic projects rejected</a:t>
            </a:r>
            <a:br>
              <a:rPr lang="en-GB" sz="2000" dirty="0" smtClean="0"/>
            </a:br>
            <a:r>
              <a:rPr lang="en-GB" sz="2000" dirty="0" smtClean="0"/>
              <a:t>due </a:t>
            </a:r>
            <a:r>
              <a:rPr lang="en-GB" sz="2000" dirty="0"/>
              <a:t>to privacy </a:t>
            </a:r>
            <a:r>
              <a:rPr lang="en-GB" sz="2000" dirty="0" smtClean="0"/>
              <a:t>concerns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We </a:t>
            </a:r>
            <a:r>
              <a:rPr lang="en-GB" sz="2000" b="1" dirty="0"/>
              <a:t>have to do </a:t>
            </a:r>
            <a:r>
              <a:rPr lang="en-GB" sz="2000" b="1" dirty="0" smtClean="0"/>
              <a:t>something!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Bridging </a:t>
            </a:r>
            <a:r>
              <a:rPr lang="en-GB" sz="2000" dirty="0"/>
              <a:t>fragmented </a:t>
            </a:r>
            <a:r>
              <a:rPr lang="en-GB" sz="2000" dirty="0" smtClean="0"/>
              <a:t>discussions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Across </a:t>
            </a:r>
            <a:r>
              <a:rPr lang="en-GB" sz="2000" dirty="0"/>
              <a:t>all fields of speech communication, but also outside </a:t>
            </a:r>
            <a:r>
              <a:rPr lang="en-GB" sz="2000" dirty="0" smtClean="0"/>
              <a:t>ISCA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Reach </a:t>
            </a:r>
            <a:r>
              <a:rPr lang="en-GB" sz="2000" dirty="0"/>
              <a:t>out &amp; learn from each </a:t>
            </a:r>
            <a:r>
              <a:rPr lang="en-GB" sz="2000" dirty="0" smtClean="0"/>
              <a:t>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Connect </a:t>
            </a:r>
            <a:r>
              <a:rPr lang="en-GB" sz="2000" dirty="0"/>
              <a:t>legal framework &amp; requirements with scientific </a:t>
            </a:r>
            <a:r>
              <a:rPr lang="en-GB" sz="2000" dirty="0" smtClean="0"/>
              <a:t>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Protect </a:t>
            </a:r>
            <a:r>
              <a:rPr lang="en-GB" sz="2000" dirty="0"/>
              <a:t>against security/privacy abuse of ISCA </a:t>
            </a:r>
            <a:r>
              <a:rPr lang="en-GB" sz="2000" dirty="0" smtClean="0"/>
              <a:t>technology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Our </a:t>
            </a:r>
            <a:r>
              <a:rPr lang="en-GB" sz="2000" dirty="0"/>
              <a:t>value: User-centric design = usable security &amp; usable </a:t>
            </a:r>
            <a:r>
              <a:rPr lang="en-GB" sz="2000" dirty="0" smtClean="0"/>
              <a:t>privacy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Ethical</a:t>
            </a:r>
            <a:r>
              <a:rPr lang="en-GB" sz="2000" dirty="0"/>
              <a:t>, moral, social and cognitive discussion = what is privacy and what should it be?</a:t>
            </a:r>
            <a:endParaRPr lang="en-US" sz="2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0" t="28259" r="23728" b="39440"/>
          <a:stretch/>
        </p:blipFill>
        <p:spPr bwMode="auto">
          <a:xfrm>
            <a:off x="5725200" y="1270518"/>
            <a:ext cx="3255026" cy="20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0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3758" y="19342"/>
            <a:ext cx="8229510" cy="125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4400" dirty="0" smtClean="0">
                <a:solidFill>
                  <a:srgbClr val="0084D1"/>
                </a:solidFill>
              </a:rPr>
              <a:t>SPSC: </a:t>
            </a:r>
            <a:r>
              <a:rPr lang="en-GB" sz="4400" dirty="0">
                <a:solidFill>
                  <a:srgbClr val="0084D1"/>
                </a:solidFill>
              </a:rPr>
              <a:t>Security &amp; </a:t>
            </a:r>
            <a:r>
              <a:rPr lang="en-GB" sz="4400" dirty="0" smtClean="0">
                <a:solidFill>
                  <a:srgbClr val="0084D1"/>
                </a:solidFill>
              </a:rPr>
              <a:t>Privacy in </a:t>
            </a:r>
            <a:r>
              <a:rPr lang="en-GB" sz="4400" dirty="0">
                <a:solidFill>
                  <a:srgbClr val="0084D1"/>
                </a:solidFill>
              </a:rPr>
              <a:t>Speech Communication</a:t>
            </a:r>
            <a:endParaRPr lang="en-US" sz="4400" dirty="0" smtClean="0">
              <a:solidFill>
                <a:srgbClr val="0084D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3757" y="1530676"/>
            <a:ext cx="8466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10 Years of ISCA security &amp; privacy </a:t>
            </a:r>
            <a:r>
              <a:rPr lang="en-GB" sz="2800" b="1" dirty="0" smtClean="0"/>
              <a:t>research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37436" r="12101" b="8564"/>
          <a:stretch/>
        </p:blipFill>
        <p:spPr bwMode="auto">
          <a:xfrm>
            <a:off x="387019" y="2210936"/>
            <a:ext cx="8482988" cy="37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9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7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84D1"/>
                </a:solidFill>
              </a:rPr>
              <a:t>SIG objectives (2)</a:t>
            </a:r>
            <a:endParaRPr lang="en-US" sz="5400" dirty="0">
              <a:solidFill>
                <a:srgbClr val="0084D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Interfaces with other disciplines</a:t>
            </a:r>
          </a:p>
          <a:p>
            <a:pPr lvl="1"/>
            <a:r>
              <a:rPr lang="en-US" sz="1800" dirty="0" smtClean="0"/>
              <a:t>Examples of WOCCI with ICMI, AVSP with FAA, etc</a:t>
            </a:r>
          </a:p>
          <a:p>
            <a:pPr lvl="1"/>
            <a:r>
              <a:rPr lang="en-US" sz="1800" dirty="0" smtClean="0"/>
              <a:t>Joint affiliations with IEEE, ACM &amp; ELRA</a:t>
            </a:r>
          </a:p>
          <a:p>
            <a:pPr lvl="1"/>
            <a:r>
              <a:rPr lang="en-US" sz="1800" dirty="0" smtClean="0"/>
              <a:t>JEP/TAL, AISV/Voice</a:t>
            </a:r>
          </a:p>
          <a:p>
            <a:endParaRPr lang="en-US" sz="2000" dirty="0" smtClean="0"/>
          </a:p>
          <a:p>
            <a:r>
              <a:rPr lang="en-US" sz="2000" dirty="0" smtClean="0"/>
              <a:t>Bridging inside</a:t>
            </a:r>
          </a:p>
          <a:p>
            <a:pPr lvl="1"/>
            <a:r>
              <a:rPr lang="en-US" sz="1800" dirty="0" smtClean="0"/>
              <a:t>HIST with speech</a:t>
            </a:r>
            <a:br>
              <a:rPr lang="en-US" sz="1800" dirty="0" smtClean="0"/>
            </a:br>
            <a:r>
              <a:rPr lang="en-US" sz="1800" dirty="0" smtClean="0"/>
              <a:t> technology,</a:t>
            </a:r>
            <a:br>
              <a:rPr lang="en-US" sz="1800" dirty="0" smtClean="0"/>
            </a:br>
            <a:r>
              <a:rPr lang="en-US" sz="1800" dirty="0" smtClean="0"/>
              <a:t>SIGML &amp; </a:t>
            </a:r>
            <a:r>
              <a:rPr lang="en-US" sz="1800" dirty="0" err="1" smtClean="0"/>
              <a:t>RoSP</a:t>
            </a:r>
            <a:r>
              <a:rPr lang="en-US" sz="1800" dirty="0" smtClean="0"/>
              <a:t>,</a:t>
            </a:r>
            <a:br>
              <a:rPr lang="en-US" sz="1800" dirty="0" smtClean="0"/>
            </a:br>
            <a:r>
              <a:rPr lang="en-US" sz="1800" dirty="0" smtClean="0"/>
              <a:t>CHILD &amp; </a:t>
            </a:r>
            <a:r>
              <a:rPr lang="en-US" sz="1800" dirty="0" err="1" smtClean="0"/>
              <a:t>SLaTE</a:t>
            </a:r>
            <a:r>
              <a:rPr lang="en-US" sz="1800" dirty="0" smtClean="0"/>
              <a:t>,</a:t>
            </a:r>
            <a:br>
              <a:rPr lang="en-US" sz="1800" dirty="0" smtClean="0"/>
            </a:br>
            <a:r>
              <a:rPr lang="en-US" sz="1800" dirty="0" err="1" smtClean="0"/>
              <a:t>etc</a:t>
            </a:r>
            <a:r>
              <a:rPr lang="en-US" sz="1800" dirty="0" smtClean="0"/>
              <a:t>…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New SIGs</a:t>
            </a:r>
          </a:p>
          <a:p>
            <a:pPr lvl="1"/>
            <a:r>
              <a:rPr lang="en-US" sz="1800" dirty="0" smtClean="0"/>
              <a:t>SIGUL (launched 2017)</a:t>
            </a:r>
          </a:p>
          <a:p>
            <a:pPr lvl="1"/>
            <a:r>
              <a:rPr lang="en-US" sz="1800" dirty="0" smtClean="0"/>
              <a:t>SPSC (launched 2019)</a:t>
            </a:r>
          </a:p>
          <a:p>
            <a:pPr lvl="1"/>
            <a:r>
              <a:rPr lang="en-US" sz="1800" dirty="0" smtClean="0"/>
              <a:t>Speech production?</a:t>
            </a:r>
          </a:p>
          <a:p>
            <a:pPr lvl="1"/>
            <a:endParaRPr lang="en-US" sz="1800" dirty="0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2915816" y="1571908"/>
            <a:ext cx="5976664" cy="4869160"/>
            <a:chOff x="2915816" y="1577976"/>
            <a:chExt cx="5976664" cy="4869160"/>
          </a:xfrm>
        </p:grpSpPr>
        <p:sp>
          <p:nvSpPr>
            <p:cNvPr id="15" name="Ellipse 14"/>
            <p:cNvSpPr/>
            <p:nvPr/>
          </p:nvSpPr>
          <p:spPr>
            <a:xfrm>
              <a:off x="4860032" y="5150992"/>
              <a:ext cx="1728192" cy="129614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Natural language processing</a:t>
              </a:r>
              <a:endParaRPr lang="en-US" dirty="0"/>
            </a:p>
          </p:txBody>
        </p:sp>
        <p:sp>
          <p:nvSpPr>
            <p:cNvPr id="17" name="Ellipse 16"/>
            <p:cNvSpPr/>
            <p:nvPr/>
          </p:nvSpPr>
          <p:spPr>
            <a:xfrm>
              <a:off x="5292080" y="1938016"/>
              <a:ext cx="1728192" cy="129614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Affective computing</a:t>
              </a:r>
              <a:endParaRPr lang="en-US" dirty="0"/>
            </a:p>
          </p:txBody>
        </p:sp>
        <p:sp>
          <p:nvSpPr>
            <p:cNvPr id="7" name="Ellipse 6"/>
            <p:cNvSpPr/>
            <p:nvPr/>
          </p:nvSpPr>
          <p:spPr>
            <a:xfrm>
              <a:off x="7020272" y="3090144"/>
              <a:ext cx="1728192" cy="129614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mtClean="0"/>
                <a:t>Computer Graphics</a:t>
              </a:r>
              <a:endParaRPr lang="en-US"/>
            </a:p>
          </p:txBody>
        </p:sp>
        <p:sp>
          <p:nvSpPr>
            <p:cNvPr id="5" name="Ellipse 4"/>
            <p:cNvSpPr/>
            <p:nvPr/>
          </p:nvSpPr>
          <p:spPr>
            <a:xfrm>
              <a:off x="5004048" y="3522192"/>
              <a:ext cx="1728192" cy="12961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mtClean="0"/>
                <a:t>ISCA</a:t>
              </a:r>
            </a:p>
            <a:p>
              <a:pPr algn="ctr"/>
              <a:r>
                <a:rPr lang="en-US" smtClean="0"/>
                <a:t>Interspeech</a:t>
              </a:r>
              <a:endParaRPr lang="en-US"/>
            </a:p>
          </p:txBody>
        </p:sp>
        <p:sp>
          <p:nvSpPr>
            <p:cNvPr id="6" name="Ellipse 5"/>
            <p:cNvSpPr/>
            <p:nvPr/>
          </p:nvSpPr>
          <p:spPr>
            <a:xfrm>
              <a:off x="6300192" y="3522192"/>
              <a:ext cx="927720" cy="80047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mtClean="0"/>
                <a:t>AVISA</a:t>
              </a:r>
              <a:endParaRPr lang="en-US"/>
            </a:p>
          </p:txBody>
        </p:sp>
        <p:sp>
          <p:nvSpPr>
            <p:cNvPr id="8" name="Ellipse 7"/>
            <p:cNvSpPr/>
            <p:nvPr/>
          </p:nvSpPr>
          <p:spPr>
            <a:xfrm>
              <a:off x="6876256" y="4530304"/>
              <a:ext cx="1728192" cy="129614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Educational</a:t>
              </a:r>
            </a:p>
            <a:p>
              <a:pPr algn="ctr"/>
              <a:r>
                <a:rPr lang="en-US" dirty="0" smtClean="0"/>
                <a:t>Sciences</a:t>
              </a:r>
              <a:endParaRPr lang="en-US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6228184" y="4386288"/>
              <a:ext cx="927720" cy="80047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mtClean="0"/>
                <a:t>SLaTE</a:t>
              </a:r>
              <a:endParaRPr lang="en-US"/>
            </a:p>
          </p:txBody>
        </p:sp>
        <p:sp>
          <p:nvSpPr>
            <p:cNvPr id="10" name="Ellipse 9"/>
            <p:cNvSpPr/>
            <p:nvPr/>
          </p:nvSpPr>
          <p:spPr>
            <a:xfrm>
              <a:off x="3131840" y="2946128"/>
              <a:ext cx="1728192" cy="129614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mtClean="0"/>
                <a:t>Machine</a:t>
              </a:r>
            </a:p>
            <a:p>
              <a:pPr algn="ctr"/>
              <a:r>
                <a:rPr lang="en-US" smtClean="0"/>
                <a:t>Learning</a:t>
              </a:r>
              <a:endParaRPr lang="en-US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499992" y="3378176"/>
              <a:ext cx="927720" cy="80047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mtClean="0"/>
                <a:t>SIGML</a:t>
              </a:r>
              <a:endParaRPr lang="en-US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915816" y="4314280"/>
              <a:ext cx="1728192" cy="129614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mtClean="0"/>
                <a:t>Human-Computer</a:t>
              </a:r>
              <a:br>
                <a:rPr lang="en-US" smtClean="0"/>
              </a:br>
              <a:r>
                <a:rPr lang="en-US" smtClean="0"/>
                <a:t>Interaction</a:t>
              </a:r>
              <a:endParaRPr lang="en-US"/>
            </a:p>
          </p:txBody>
        </p:sp>
        <p:sp>
          <p:nvSpPr>
            <p:cNvPr id="13" name="Ellipse 12"/>
            <p:cNvSpPr/>
            <p:nvPr/>
          </p:nvSpPr>
          <p:spPr>
            <a:xfrm>
              <a:off x="4427984" y="4242272"/>
              <a:ext cx="927720" cy="80047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mtClean="0"/>
                <a:t>CHILD</a:t>
              </a:r>
              <a:endParaRPr lang="en-US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292080" y="4530304"/>
              <a:ext cx="927720" cy="80047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 smtClean="0"/>
                <a:t>SIGdial</a:t>
              </a:r>
              <a:endParaRPr lang="en-US" dirty="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5436096" y="3018136"/>
              <a:ext cx="927720" cy="80047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 smtClean="0"/>
                <a:t>SPro</a:t>
              </a:r>
              <a:endParaRPr lang="en-US" dirty="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164288" y="1577976"/>
              <a:ext cx="1728192" cy="129614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20" name="Connecteur droit 19"/>
            <p:cNvCxnSpPr>
              <a:endCxn id="18" idx="3"/>
            </p:cNvCxnSpPr>
            <p:nvPr/>
          </p:nvCxnSpPr>
          <p:spPr>
            <a:xfrm flipV="1">
              <a:off x="6372200" y="2684304"/>
              <a:ext cx="1045176" cy="909896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t="23687" r="11653" b="9060"/>
          <a:stretch/>
        </p:blipFill>
        <p:spPr bwMode="auto">
          <a:xfrm>
            <a:off x="347306" y="1433016"/>
            <a:ext cx="8562413" cy="475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3758" y="19342"/>
            <a:ext cx="8229510" cy="125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4400" dirty="0" smtClean="0">
                <a:solidFill>
                  <a:srgbClr val="0084D1"/>
                </a:solidFill>
              </a:rPr>
              <a:t>SPSC: </a:t>
            </a:r>
            <a:r>
              <a:rPr lang="en-GB" sz="4400" dirty="0">
                <a:solidFill>
                  <a:srgbClr val="0084D1"/>
                </a:solidFill>
              </a:rPr>
              <a:t>Security &amp; </a:t>
            </a:r>
            <a:r>
              <a:rPr lang="en-GB" sz="4400" dirty="0" smtClean="0">
                <a:solidFill>
                  <a:srgbClr val="0084D1"/>
                </a:solidFill>
              </a:rPr>
              <a:t>Privacy in </a:t>
            </a:r>
            <a:r>
              <a:rPr lang="en-GB" sz="4400" dirty="0">
                <a:solidFill>
                  <a:srgbClr val="0084D1"/>
                </a:solidFill>
              </a:rPr>
              <a:t>Speech Communication</a:t>
            </a:r>
            <a:endParaRPr lang="en-US" sz="4400" dirty="0" smtClean="0">
              <a:solidFill>
                <a:srgbClr val="008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3758" y="19342"/>
            <a:ext cx="8229510" cy="125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4400" dirty="0" smtClean="0">
                <a:solidFill>
                  <a:srgbClr val="0084D1"/>
                </a:solidFill>
              </a:rPr>
              <a:t>SPSC: </a:t>
            </a:r>
            <a:r>
              <a:rPr lang="en-GB" sz="4400" dirty="0">
                <a:solidFill>
                  <a:srgbClr val="0084D1"/>
                </a:solidFill>
              </a:rPr>
              <a:t>Security &amp; </a:t>
            </a:r>
            <a:r>
              <a:rPr lang="en-GB" sz="4400" dirty="0" smtClean="0">
                <a:solidFill>
                  <a:srgbClr val="0084D1"/>
                </a:solidFill>
              </a:rPr>
              <a:t>Privacy in </a:t>
            </a:r>
            <a:r>
              <a:rPr lang="en-GB" sz="4400" dirty="0">
                <a:solidFill>
                  <a:srgbClr val="0084D1"/>
                </a:solidFill>
              </a:rPr>
              <a:t>Speech Communication</a:t>
            </a:r>
            <a:endParaRPr lang="en-US" sz="4400" dirty="0" smtClean="0">
              <a:solidFill>
                <a:srgbClr val="0084D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24516" r="10980" b="7901"/>
          <a:stretch/>
        </p:blipFill>
        <p:spPr bwMode="auto">
          <a:xfrm>
            <a:off x="232011" y="1569492"/>
            <a:ext cx="8726103" cy="481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4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3758" y="19342"/>
            <a:ext cx="8229510" cy="125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4400" dirty="0" smtClean="0">
                <a:solidFill>
                  <a:srgbClr val="0084D1"/>
                </a:solidFill>
              </a:rPr>
              <a:t>SPSC: </a:t>
            </a:r>
            <a:r>
              <a:rPr lang="en-GB" sz="4400" dirty="0">
                <a:solidFill>
                  <a:srgbClr val="0084D1"/>
                </a:solidFill>
              </a:rPr>
              <a:t>Security &amp; </a:t>
            </a:r>
            <a:r>
              <a:rPr lang="en-GB" sz="4400" dirty="0" smtClean="0">
                <a:solidFill>
                  <a:srgbClr val="0084D1"/>
                </a:solidFill>
              </a:rPr>
              <a:t>Privacy in </a:t>
            </a:r>
            <a:r>
              <a:rPr lang="en-GB" sz="4400" dirty="0">
                <a:solidFill>
                  <a:srgbClr val="0084D1"/>
                </a:solidFill>
              </a:rPr>
              <a:t>Speech Communication</a:t>
            </a:r>
            <a:endParaRPr lang="en-US" sz="4400" dirty="0" smtClean="0">
              <a:solidFill>
                <a:srgbClr val="0084D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757" y="1530676"/>
            <a:ext cx="84664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ISCA SIG </a:t>
            </a:r>
            <a:r>
              <a:rPr lang="en-GB" sz="2800" b="1" dirty="0" smtClean="0"/>
              <a:t>proposal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Main goals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Interdisciplinary </a:t>
            </a:r>
            <a:r>
              <a:rPr lang="en-GB" sz="2000" dirty="0"/>
              <a:t>discussion platform and </a:t>
            </a:r>
            <a:r>
              <a:rPr lang="en-GB" sz="2000" dirty="0" smtClean="0"/>
              <a:t>ecosystem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Curated </a:t>
            </a:r>
            <a:r>
              <a:rPr lang="en-GB" sz="2000" dirty="0"/>
              <a:t>website on </a:t>
            </a:r>
            <a:r>
              <a:rPr lang="en-GB" sz="2000" dirty="0" smtClean="0"/>
              <a:t>SPSC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Initiatives </a:t>
            </a:r>
            <a:r>
              <a:rPr lang="en-GB" sz="2000" dirty="0"/>
              <a:t>to engage &amp; exchange (students, software, </a:t>
            </a:r>
            <a:r>
              <a:rPr lang="en-GB" sz="2000" dirty="0" smtClean="0"/>
              <a:t>guidelines)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Starting </a:t>
            </a:r>
            <a:r>
              <a:rPr lang="en-GB" sz="2000" dirty="0"/>
              <a:t>point for Joint-SIG with ISCA at its core (e.g., IEEE, EURASIP, OSAC, </a:t>
            </a:r>
            <a:r>
              <a:rPr lang="en-GB" sz="2000" dirty="0" smtClean="0"/>
              <a:t>...)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Encourage </a:t>
            </a:r>
            <a:r>
              <a:rPr lang="en-GB" sz="2000" dirty="0"/>
              <a:t>organization of special sessions, workshops, special issues, challenges,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SPSC </a:t>
            </a:r>
            <a:r>
              <a:rPr lang="en-GB" sz="2000" dirty="0"/>
              <a:t>in liaison with all ISCA </a:t>
            </a:r>
            <a:r>
              <a:rPr lang="en-GB" sz="2000" dirty="0" smtClean="0"/>
              <a:t>SIGs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Strong </a:t>
            </a:r>
            <a:r>
              <a:rPr lang="en-GB" sz="2000" dirty="0"/>
              <a:t>overlap with ISCA SIG </a:t>
            </a:r>
            <a:r>
              <a:rPr lang="en-GB" sz="2000" dirty="0" err="1"/>
              <a:t>SpLC</a:t>
            </a:r>
            <a:r>
              <a:rPr lang="en-GB" sz="2000" dirty="0"/>
              <a:t> (e.g., </a:t>
            </a:r>
            <a:r>
              <a:rPr lang="en-GB" sz="2000" dirty="0" err="1"/>
              <a:t>ASVspoof</a:t>
            </a:r>
            <a:r>
              <a:rPr lang="en-GB" sz="2000" dirty="0"/>
              <a:t> </a:t>
            </a:r>
            <a:r>
              <a:rPr lang="en-GB" sz="2000" dirty="0" smtClean="0"/>
              <a:t>challenges)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SPSC </a:t>
            </a:r>
            <a:r>
              <a:rPr lang="en-GB" sz="2000" dirty="0"/>
              <a:t>effects all fields in ISCA </a:t>
            </a:r>
            <a:r>
              <a:rPr lang="en-GB" sz="2000" i="1" dirty="0"/>
              <a:t>but </a:t>
            </a:r>
            <a:r>
              <a:rPr lang="en-GB" sz="2000" dirty="0"/>
              <a:t>SPSC needs to focus in one </a:t>
            </a:r>
            <a:r>
              <a:rPr lang="en-GB" sz="2000" dirty="0" smtClean="0"/>
              <a:t>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Industrial </a:t>
            </a:r>
            <a:r>
              <a:rPr lang="en-GB" sz="2000" dirty="0"/>
              <a:t>and institutional interest for </a:t>
            </a:r>
            <a:r>
              <a:rPr lang="en-GB" sz="2000" dirty="0" smtClean="0"/>
              <a:t>SPSC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XMOS</a:t>
            </a:r>
            <a:r>
              <a:rPr lang="en-GB" sz="2000" dirty="0"/>
              <a:t>, </a:t>
            </a:r>
            <a:r>
              <a:rPr lang="en-GB" sz="2000" dirty="0" err="1"/>
              <a:t>Omilia</a:t>
            </a:r>
            <a:r>
              <a:rPr lang="en-GB" sz="2000" dirty="0"/>
              <a:t>, </a:t>
            </a:r>
            <a:r>
              <a:rPr lang="en-GB" sz="2000" dirty="0" err="1"/>
              <a:t>Pindrop</a:t>
            </a:r>
            <a:r>
              <a:rPr lang="en-GB" sz="2000" dirty="0"/>
              <a:t>, and </a:t>
            </a:r>
            <a:r>
              <a:rPr lang="en-GB" sz="2000" dirty="0" smtClean="0"/>
              <a:t>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SPSC </a:t>
            </a:r>
            <a:r>
              <a:rPr lang="en-GB" sz="2000" dirty="0"/>
              <a:t>connects established networks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664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3758" y="19342"/>
            <a:ext cx="8229510" cy="125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4400" dirty="0" smtClean="0">
                <a:solidFill>
                  <a:srgbClr val="0084D1"/>
                </a:solidFill>
              </a:rPr>
              <a:t>SPSC: </a:t>
            </a:r>
            <a:r>
              <a:rPr lang="en-GB" sz="4400" dirty="0">
                <a:solidFill>
                  <a:srgbClr val="0084D1"/>
                </a:solidFill>
              </a:rPr>
              <a:t>Security &amp; </a:t>
            </a:r>
            <a:r>
              <a:rPr lang="en-GB" sz="4400" dirty="0" smtClean="0">
                <a:solidFill>
                  <a:srgbClr val="0084D1"/>
                </a:solidFill>
              </a:rPr>
              <a:t>Privacy in </a:t>
            </a:r>
            <a:r>
              <a:rPr lang="en-GB" sz="4400" dirty="0">
                <a:solidFill>
                  <a:srgbClr val="0084D1"/>
                </a:solidFill>
              </a:rPr>
              <a:t>Speech Communication</a:t>
            </a:r>
            <a:endParaRPr lang="en-US" sz="4400" dirty="0" smtClean="0">
              <a:solidFill>
                <a:srgbClr val="0084D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757" y="1530676"/>
            <a:ext cx="84664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Roadmap </a:t>
            </a:r>
            <a:r>
              <a:rPr lang="en-GB" sz="2800" b="1" dirty="0" smtClean="0"/>
              <a:t>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Confirmed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“Privacy </a:t>
            </a:r>
            <a:r>
              <a:rPr lang="en-GB" sz="2000" dirty="0"/>
              <a:t>and Security in Digital Assistants”, Workshop, </a:t>
            </a:r>
            <a:r>
              <a:rPr lang="en-GB" sz="2000" dirty="0" err="1"/>
              <a:t>PerCom</a:t>
            </a:r>
            <a:r>
              <a:rPr lang="en-GB" sz="2000" dirty="0"/>
              <a:t> 2020, Austin, </a:t>
            </a:r>
            <a:r>
              <a:rPr lang="en-GB" sz="2000" dirty="0" smtClean="0"/>
              <a:t>Texas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“Privacy</a:t>
            </a:r>
            <a:r>
              <a:rPr lang="en-GB" sz="2000" dirty="0"/>
              <a:t>, Ethics, and Legislation for Speech Communication</a:t>
            </a:r>
            <a:r>
              <a:rPr lang="en-GB" sz="2000" dirty="0" smtClean="0"/>
              <a:t>”, NII </a:t>
            </a:r>
            <a:r>
              <a:rPr lang="en-GB" sz="2000" dirty="0" err="1"/>
              <a:t>Shonan</a:t>
            </a:r>
            <a:r>
              <a:rPr lang="en-GB" sz="2000" dirty="0"/>
              <a:t> Meeting, </a:t>
            </a:r>
            <a:r>
              <a:rPr lang="en-GB" sz="2000" dirty="0" err="1"/>
              <a:t>Shonan</a:t>
            </a:r>
            <a:r>
              <a:rPr lang="en-GB" sz="2000" dirty="0"/>
              <a:t> Village </a:t>
            </a:r>
            <a:r>
              <a:rPr lang="en-GB" sz="2000" dirty="0" err="1"/>
              <a:t>Center</a:t>
            </a:r>
            <a:r>
              <a:rPr lang="en-GB" sz="2000" dirty="0"/>
              <a:t>, </a:t>
            </a:r>
            <a:r>
              <a:rPr lang="en-GB" sz="2000" dirty="0" smtClean="0"/>
              <a:t>Japan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Upcoming </a:t>
            </a:r>
            <a:r>
              <a:rPr lang="en-GB" sz="2000" dirty="0"/>
              <a:t>challenges in liaison; </a:t>
            </a:r>
            <a:r>
              <a:rPr lang="en-GB" sz="2000" dirty="0" smtClean="0"/>
              <a:t>in-preparation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Voice privacy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Detection </a:t>
            </a:r>
            <a:r>
              <a:rPr lang="en-GB" sz="2000" dirty="0"/>
              <a:t>and classification of acoustic scenes and </a:t>
            </a:r>
            <a:r>
              <a:rPr lang="en-GB" sz="2000" dirty="0" smtClean="0"/>
              <a:t>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 preparation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Special </a:t>
            </a:r>
            <a:r>
              <a:rPr lang="en-GB" sz="2000" dirty="0"/>
              <a:t>issue for EURASIP Journal on Audio, Speech and Music Processing (</a:t>
            </a:r>
            <a:r>
              <a:rPr lang="en-GB" sz="2000" dirty="0" smtClean="0"/>
              <a:t>JASMP)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COST 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JHU </a:t>
            </a:r>
            <a:r>
              <a:rPr lang="en-GB" sz="2000" dirty="0"/>
              <a:t>JSALT Workshop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477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12"/>
            <a:ext cx="8229600" cy="6518111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84D1"/>
                </a:solidFill>
              </a:rPr>
              <a:t>Language-SIGs</a:t>
            </a:r>
            <a:endParaRPr lang="en-US" sz="5400" dirty="0">
              <a:solidFill>
                <a:srgbClr val="008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66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3731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solidFill>
                  <a:srgbClr val="CC0000"/>
                </a:solidFill>
                <a:cs typeface="+mj-cs"/>
              </a:rPr>
              <a:t>AFCP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642350" cy="4857750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400" dirty="0">
                <a:solidFill>
                  <a:srgbClr val="CC0000"/>
                </a:solidFill>
              </a:rPr>
              <a:t>Association Francophone de la Communication Parlée: </a:t>
            </a:r>
          </a:p>
          <a:p>
            <a:pPr marL="352425" indent="0">
              <a:spcBef>
                <a:spcPts val="0"/>
              </a:spcBef>
              <a:buClr>
                <a:srgbClr val="CC0000"/>
              </a:buClr>
              <a:buNone/>
              <a:defRPr/>
            </a:pPr>
            <a:r>
              <a:rPr lang="fr-FR" sz="2400" dirty="0"/>
              <a:t>French non-profit association since 2001</a:t>
            </a:r>
            <a:endParaRPr lang="fr-FR" sz="2400" dirty="0">
              <a:solidFill>
                <a:srgbClr val="000000"/>
              </a:solidFill>
            </a:endParaRPr>
          </a:p>
          <a:p>
            <a:pPr algn="just"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400" dirty="0"/>
              <a:t>Aim: association for the support, development, dissemination and promotion of speech sciences and technology in the French-speaking community</a:t>
            </a:r>
          </a:p>
          <a:p>
            <a:pPr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400" dirty="0"/>
              <a:t>Board elected every 4 years </a:t>
            </a:r>
          </a:p>
          <a:p>
            <a:pPr marL="352425" indent="0">
              <a:spcBef>
                <a:spcPts val="0"/>
              </a:spcBef>
              <a:buClr>
                <a:srgbClr val="CC0000"/>
              </a:buClr>
              <a:buNone/>
              <a:defRPr/>
            </a:pPr>
            <a:r>
              <a:rPr lang="fr-FR" sz="2400" dirty="0"/>
              <a:t>(16 members, on-going: 2017—2020)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1800" dirty="0"/>
              <a:t>Chairman: Véronique Delvaux</a:t>
            </a:r>
          </a:p>
          <a:p>
            <a:pPr lvl="1">
              <a:spcBef>
                <a:spcPts val="0"/>
              </a:spcBef>
              <a:buClr>
                <a:srgbClr val="CC0000"/>
              </a:buClr>
              <a:defRPr/>
            </a:pPr>
            <a:r>
              <a:rPr lang="fr-FR" sz="1800" dirty="0"/>
              <a:t>Vice-Chairman: Martine Adda-Decker</a:t>
            </a:r>
          </a:p>
          <a:p>
            <a:pPr lvl="1">
              <a:spcBef>
                <a:spcPts val="0"/>
              </a:spcBef>
              <a:buClr>
                <a:srgbClr val="CC0000"/>
              </a:buClr>
              <a:defRPr/>
            </a:pPr>
            <a:r>
              <a:rPr lang="fr-FR" sz="1800" dirty="0"/>
              <a:t>Treasurer : Camille </a:t>
            </a:r>
            <a:r>
              <a:rPr lang="fr-FR" sz="1800" dirty="0" err="1"/>
              <a:t>Fauth</a:t>
            </a:r>
            <a:r>
              <a:rPr lang="fr-FR" sz="1800" dirty="0"/>
              <a:t> (vice-tr: Yohann </a:t>
            </a:r>
            <a:r>
              <a:rPr lang="fr-FR" sz="1800" dirty="0" err="1"/>
              <a:t>Meynadier</a:t>
            </a:r>
            <a:r>
              <a:rPr lang="fr-FR" sz="1800" dirty="0"/>
              <a:t>)</a:t>
            </a:r>
          </a:p>
          <a:p>
            <a:pPr lvl="1">
              <a:spcBef>
                <a:spcPts val="0"/>
              </a:spcBef>
              <a:buClr>
                <a:srgbClr val="CC0000"/>
              </a:buClr>
              <a:defRPr/>
            </a:pPr>
            <a:r>
              <a:rPr lang="fr-FR" sz="1800" dirty="0"/>
              <a:t>Secretary : Emmanuel </a:t>
            </a:r>
            <a:r>
              <a:rPr lang="fr-FR" sz="1800" dirty="0" err="1"/>
              <a:t>Ferragne</a:t>
            </a:r>
            <a:r>
              <a:rPr lang="fr-FR" sz="1800" dirty="0"/>
              <a:t>, (vice-secr: Thomas </a:t>
            </a:r>
            <a:r>
              <a:rPr lang="fr-FR" sz="1800" dirty="0" err="1"/>
              <a:t>Pellegrini)</a:t>
            </a:r>
          </a:p>
          <a:p>
            <a:pPr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400" dirty="0"/>
              <a:t>End of 2018: </a:t>
            </a:r>
            <a:r>
              <a:rPr lang="fr-FR" sz="2400" dirty="0">
                <a:solidFill>
                  <a:srgbClr val="CC0000"/>
                </a:solidFill>
              </a:rPr>
              <a:t>160 members </a:t>
            </a:r>
            <a:r>
              <a:rPr lang="fr-FR" sz="2400" dirty="0"/>
              <a:t>including</a:t>
            </a:r>
            <a:r>
              <a:rPr lang="fr-FR" sz="2400" dirty="0">
                <a:solidFill>
                  <a:srgbClr val="CC0000"/>
                </a:solidFill>
              </a:rPr>
              <a:t> </a:t>
            </a:r>
            <a:r>
              <a:rPr lang="fr-FR" sz="2400" dirty="0"/>
              <a:t>35 % of students and 12% out of France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7463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992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solidFill>
                  <a:srgbClr val="CC0000"/>
                </a:solidFill>
                <a:cs typeface="+mj-cs"/>
              </a:rPr>
              <a:t>AFCP outcomes &amp; plans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9375"/>
            <a:ext cx="8928992" cy="5795987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400" dirty="0">
                <a:solidFill>
                  <a:srgbClr val="CC0000"/>
                </a:solidFill>
              </a:rPr>
              <a:t>Financial and scientific sponsorship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000" dirty="0">
                <a:solidFill>
                  <a:srgbClr val="000000"/>
                </a:solidFill>
              </a:rPr>
              <a:t>Award for the </a:t>
            </a:r>
            <a:r>
              <a:rPr lang="fr-FR" sz="2000" dirty="0">
                <a:solidFill>
                  <a:srgbClr val="CC0000"/>
                </a:solidFill>
              </a:rPr>
              <a:t>best dissertation</a:t>
            </a:r>
            <a:endParaRPr lang="fr-FR" sz="2000" dirty="0">
              <a:solidFill>
                <a:srgbClr val="000000"/>
              </a:solidFill>
            </a:endParaRPr>
          </a:p>
          <a:p>
            <a:pPr lvl="2"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1800" dirty="0"/>
              <a:t>Latest: Marie-Lou </a:t>
            </a:r>
            <a:r>
              <a:rPr lang="fr-FR" sz="1800" dirty="0" err="1"/>
              <a:t>Barnaud</a:t>
            </a:r>
            <a:r>
              <a:rPr lang="fr-FR" sz="1800" dirty="0"/>
              <a:t> (</a:t>
            </a:r>
            <a:r>
              <a:rPr lang="fr-FR" sz="1800" dirty="0" err="1"/>
              <a:t>Gipsa-Lab</a:t>
            </a:r>
            <a:r>
              <a:rPr lang="fr-FR" sz="1800" dirty="0"/>
              <a:t>, Grenoble): </a:t>
            </a:r>
            <a:r>
              <a:rPr lang="en-US" sz="1800" dirty="0"/>
              <a:t>“</a:t>
            </a:r>
            <a:r>
              <a:rPr lang="en-US" sz="1800" dirty="0" err="1"/>
              <a:t>Modélisation</a:t>
            </a:r>
            <a:r>
              <a:rPr lang="en-US" sz="1800" dirty="0"/>
              <a:t> </a:t>
            </a:r>
            <a:r>
              <a:rPr lang="en-US" sz="1800" dirty="0" err="1"/>
              <a:t>bayésienne</a:t>
            </a:r>
            <a:r>
              <a:rPr lang="en-US" sz="1800" dirty="0"/>
              <a:t> du </a:t>
            </a:r>
            <a:r>
              <a:rPr lang="en-US" sz="1800" dirty="0" err="1"/>
              <a:t>développement</a:t>
            </a:r>
            <a:r>
              <a:rPr lang="en-US" sz="1800" dirty="0"/>
              <a:t> conjoint de la perception, </a:t>
            </a:r>
            <a:r>
              <a:rPr lang="en-US" sz="1800" dirty="0" err="1"/>
              <a:t>l’action</a:t>
            </a:r>
            <a:r>
              <a:rPr lang="en-US" sz="1800" dirty="0"/>
              <a:t> et la </a:t>
            </a:r>
            <a:r>
              <a:rPr lang="en-US" sz="1800" dirty="0" err="1"/>
              <a:t>phonologie</a:t>
            </a:r>
            <a:r>
              <a:rPr lang="en-US" sz="1800" dirty="0"/>
              <a:t>”, </a:t>
            </a:r>
            <a:r>
              <a:rPr lang="fr-FR" sz="1800" dirty="0"/>
              <a:t>2018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000" dirty="0">
                <a:solidFill>
                  <a:srgbClr val="000000"/>
                </a:solidFill>
              </a:rPr>
              <a:t>Support for the organization of </a:t>
            </a:r>
            <a:r>
              <a:rPr lang="fr-FR" sz="2000" dirty="0">
                <a:solidFill>
                  <a:srgbClr val="CC0000"/>
                </a:solidFill>
              </a:rPr>
              <a:t>scientific events</a:t>
            </a:r>
            <a:endParaRPr lang="fr-FR" sz="2000" dirty="0">
              <a:solidFill>
                <a:srgbClr val="000000"/>
              </a:solidFill>
            </a:endParaRPr>
          </a:p>
          <a:p>
            <a:pPr lvl="2">
              <a:spcBef>
                <a:spcPts val="0"/>
              </a:spcBef>
              <a:buClr>
                <a:srgbClr val="CC0000"/>
              </a:buClr>
              <a:defRPr/>
            </a:pPr>
            <a:r>
              <a:rPr lang="fr-FR" sz="1800" dirty="0">
                <a:solidFill>
                  <a:srgbClr val="000000"/>
                </a:solidFill>
              </a:rPr>
              <a:t>LREC 2020, Marseille, 2020</a:t>
            </a:r>
          </a:p>
          <a:p>
            <a:pPr lvl="2">
              <a:spcBef>
                <a:spcPts val="0"/>
              </a:spcBef>
              <a:buClr>
                <a:srgbClr val="CC0000"/>
              </a:buClr>
              <a:defRPr/>
            </a:pPr>
            <a:r>
              <a:rPr lang="fr-FR" sz="1800" dirty="0" err="1">
                <a:solidFill>
                  <a:srgbClr val="000000"/>
                </a:solidFill>
              </a:rPr>
              <a:t>Language</a:t>
            </a:r>
            <a:r>
              <a:rPr lang="fr-FR" sz="1800" dirty="0">
                <a:solidFill>
                  <a:srgbClr val="000000"/>
                </a:solidFill>
              </a:rPr>
              <a:t> Technologies for All (LT4All), Paris, 2019</a:t>
            </a:r>
          </a:p>
          <a:p>
            <a:pPr lvl="2">
              <a:spcBef>
                <a:spcPts val="0"/>
              </a:spcBef>
              <a:buClr>
                <a:srgbClr val="CC0000"/>
              </a:buClr>
              <a:defRPr/>
            </a:pPr>
            <a:r>
              <a:rPr lang="fr-FR" sz="1800" dirty="0">
                <a:solidFill>
                  <a:srgbClr val="000000"/>
                </a:solidFill>
              </a:rPr>
              <a:t>JPC 2019: Journées de Phonétique Clinique, Mons, 2019</a:t>
            </a:r>
          </a:p>
          <a:p>
            <a:pPr lvl="2">
              <a:spcBef>
                <a:spcPts val="0"/>
              </a:spcBef>
              <a:buClr>
                <a:srgbClr val="CC0000"/>
              </a:buClr>
              <a:defRPr/>
            </a:pPr>
            <a:r>
              <a:rPr lang="fr-FR" sz="1800" dirty="0" err="1">
                <a:solidFill>
                  <a:srgbClr val="000000"/>
                </a:solidFill>
              </a:rPr>
              <a:t>Conference</a:t>
            </a:r>
            <a:r>
              <a:rPr lang="fr-FR" sz="1800" dirty="0">
                <a:solidFill>
                  <a:srgbClr val="000000"/>
                </a:solidFill>
              </a:rPr>
              <a:t> « Pratiques contemporaines de l’histoire orale. De l’entretien aux archives orales », Paris 2019</a:t>
            </a:r>
          </a:p>
          <a:p>
            <a:pPr lvl="2">
              <a:spcBef>
                <a:spcPts val="0"/>
              </a:spcBef>
              <a:buClr>
                <a:srgbClr val="CC0000"/>
              </a:buClr>
              <a:defRPr/>
            </a:pPr>
            <a:r>
              <a:rPr lang="fr-FR" sz="1800" dirty="0">
                <a:solidFill>
                  <a:srgbClr val="000000"/>
                </a:solidFill>
              </a:rPr>
              <a:t>REAL 2, Nantes 2018</a:t>
            </a:r>
          </a:p>
          <a:p>
            <a:pPr lvl="2">
              <a:spcBef>
                <a:spcPts val="0"/>
              </a:spcBef>
              <a:buClr>
                <a:srgbClr val="CC0000"/>
              </a:buClr>
              <a:defRPr/>
            </a:pPr>
            <a:r>
              <a:rPr lang="fr-FR" sz="1800" dirty="0" err="1">
                <a:solidFill>
                  <a:srgbClr val="000000"/>
                </a:solidFill>
              </a:rPr>
              <a:t>Summerschool</a:t>
            </a:r>
            <a:r>
              <a:rPr lang="fr-FR" sz="1800" dirty="0">
                <a:solidFill>
                  <a:srgbClr val="000000"/>
                </a:solidFill>
              </a:rPr>
              <a:t> « Big data and speech », Roscoff, 2018 </a:t>
            </a:r>
          </a:p>
          <a:p>
            <a:pPr lvl="2">
              <a:spcBef>
                <a:spcPts val="0"/>
              </a:spcBef>
              <a:buClr>
                <a:srgbClr val="CC0000"/>
              </a:buClr>
              <a:defRPr/>
            </a:pPr>
            <a:r>
              <a:rPr lang="fr-FR" sz="1800" dirty="0">
                <a:solidFill>
                  <a:srgbClr val="000000"/>
                </a:solidFill>
              </a:rPr>
              <a:t>Speaker Odyssey, Les Sables d’Olonne, 2018	</a:t>
            </a:r>
          </a:p>
          <a:p>
            <a:pPr lvl="2">
              <a:spcBef>
                <a:spcPts val="0"/>
              </a:spcBef>
              <a:buClr>
                <a:srgbClr val="CC0000"/>
              </a:buClr>
              <a:defRPr/>
            </a:pPr>
            <a:r>
              <a:rPr lang="fr-FR" sz="1800" dirty="0">
                <a:solidFill>
                  <a:srgbClr val="000000"/>
                </a:solidFill>
              </a:rPr>
              <a:t>Ateliers Science et Voix, Grenoble, 2017-2018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000" dirty="0">
                <a:solidFill>
                  <a:srgbClr val="CC0000"/>
                </a:solidFill>
              </a:rPr>
              <a:t>Travel grants </a:t>
            </a:r>
            <a:r>
              <a:rPr lang="fr-FR" sz="2000" dirty="0">
                <a:solidFill>
                  <a:srgbClr val="000000"/>
                </a:solidFill>
              </a:rPr>
              <a:t>for students &amp; postdocs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1800" dirty="0" err="1">
                <a:solidFill>
                  <a:srgbClr val="000000"/>
                </a:solidFill>
              </a:rPr>
              <a:t>Approximately</a:t>
            </a:r>
            <a:r>
              <a:rPr lang="fr-FR" sz="1800" dirty="0">
                <a:solidFill>
                  <a:srgbClr val="000000"/>
                </a:solidFill>
              </a:rPr>
              <a:t> 10 </a:t>
            </a:r>
            <a:r>
              <a:rPr lang="fr-FR" sz="1800" dirty="0" err="1">
                <a:solidFill>
                  <a:srgbClr val="000000"/>
                </a:solidFill>
              </a:rPr>
              <a:t>grants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each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year</a:t>
            </a:r>
            <a:endParaRPr lang="en-US" sz="1800" dirty="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7463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673100" y="18161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93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1349375"/>
            <a:ext cx="8686800" cy="510396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000" dirty="0">
                <a:solidFill>
                  <a:srgbClr val="000000"/>
                </a:solidFill>
              </a:rPr>
              <a:t>Main conference: </a:t>
            </a:r>
            <a:r>
              <a:rPr lang="fr-FR" sz="2000" dirty="0">
                <a:solidFill>
                  <a:srgbClr val="CC0000"/>
                </a:solidFill>
              </a:rPr>
              <a:t>Journées d’Etude sur la Parole JEP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1800" dirty="0">
                <a:solidFill>
                  <a:srgbClr val="000000"/>
                </a:solidFill>
              </a:rPr>
              <a:t>Every 2 years,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1800" dirty="0">
                <a:solidFill>
                  <a:srgbClr val="000000"/>
                </a:solidFill>
              </a:rPr>
              <a:t>1 time in 2 (every 4 years): joint organization: JEP-TALN (main conference of </a:t>
            </a:r>
            <a:r>
              <a:rPr lang="fr-BE" sz="1800" dirty="0"/>
              <a:t>ATALA, the French Association for Natural </a:t>
            </a:r>
            <a:r>
              <a:rPr lang="fr-BE" sz="1800" dirty="0" err="1"/>
              <a:t>Language</a:t>
            </a:r>
            <a:r>
              <a:rPr lang="fr-BE" sz="1800" dirty="0"/>
              <a:t> </a:t>
            </a:r>
            <a:r>
              <a:rPr lang="fr-BE" sz="1800" dirty="0" err="1"/>
              <a:t>Processing</a:t>
            </a:r>
            <a:r>
              <a:rPr lang="fr-BE" sz="1800" dirty="0"/>
              <a:t>)</a:t>
            </a:r>
            <a:endParaRPr lang="fr-FR" sz="1800" dirty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1800" dirty="0" err="1">
                <a:solidFill>
                  <a:srgbClr val="000000"/>
                </a:solidFill>
              </a:rPr>
              <a:t>Next</a:t>
            </a:r>
            <a:r>
              <a:rPr lang="fr-FR" sz="1800" dirty="0">
                <a:solidFill>
                  <a:srgbClr val="000000"/>
                </a:solidFill>
              </a:rPr>
              <a:t>: 33th JEP-TALN 2020 « TAL pour l’humain »: LORIA, ATILF &amp; INIST; Nancy; </a:t>
            </a:r>
            <a:r>
              <a:rPr lang="fr-FR" sz="1800" dirty="0" err="1">
                <a:solidFill>
                  <a:srgbClr val="000000"/>
                </a:solidFill>
              </a:rPr>
              <a:t>expected</a:t>
            </a:r>
            <a:r>
              <a:rPr lang="fr-FR" sz="1800" dirty="0">
                <a:solidFill>
                  <a:srgbClr val="000000"/>
                </a:solidFill>
              </a:rPr>
              <a:t>: </a:t>
            </a:r>
            <a:r>
              <a:rPr lang="fr-FR" sz="1800" dirty="0" err="1">
                <a:solidFill>
                  <a:srgbClr val="000000"/>
                </a:solidFill>
              </a:rPr>
              <a:t>around</a:t>
            </a:r>
            <a:r>
              <a:rPr lang="fr-FR" sz="1800" dirty="0">
                <a:solidFill>
                  <a:srgbClr val="000000"/>
                </a:solidFill>
              </a:rPr>
              <a:t> 250 papers and 350 participants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000" dirty="0" err="1">
                <a:solidFill>
                  <a:srgbClr val="CC0000"/>
                </a:solidFill>
              </a:rPr>
              <a:t>Community animation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1800" dirty="0"/>
              <a:t>AFCP Training days; latest: ‘Statistiques et données phonétiques atypiques’, 2017, Paris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1800" dirty="0" err="1"/>
              <a:t>Mailing List: « parole », web site, social networks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1800" dirty="0">
                <a:solidFill>
                  <a:srgbClr val="000000"/>
                </a:solidFill>
              </a:rPr>
              <a:t>Science/Society issues (Forensic phonetics, Artificial intelligence, Standards of scientific communication, etc.)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1800" dirty="0">
                <a:solidFill>
                  <a:srgbClr val="000000"/>
                </a:solidFill>
              </a:rPr>
              <a:t>Joint initiatives (European General Data Protection Regulation, safeguarding of instrumental phonetics heritage, etc.)</a:t>
            </a:r>
            <a:endParaRPr lang="en-US" sz="1800" dirty="0"/>
          </a:p>
          <a:p>
            <a:pPr marL="0" indent="0" eaLnBrk="1" hangingPunct="1">
              <a:lnSpc>
                <a:spcPct val="80000"/>
              </a:lnSpc>
              <a:buClr>
                <a:srgbClr val="CC0000"/>
              </a:buClr>
              <a:buNone/>
              <a:defRPr/>
            </a:pPr>
            <a:endParaRPr lang="fr-FR" sz="280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7463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solidFill>
                  <a:srgbClr val="CC0000"/>
                </a:solidFill>
                <a:cs typeface="+mj-cs"/>
              </a:rPr>
              <a:t>AFCP outcomes &amp; plans</a:t>
            </a:r>
          </a:p>
        </p:txBody>
      </p:sp>
    </p:spTree>
    <p:extLst>
      <p:ext uri="{BB962C8B-B14F-4D97-AF65-F5344CB8AC3E}">
        <p14:creationId xmlns:p14="http://schemas.microsoft.com/office/powerpoint/2010/main" val="1456255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SIG-CSLP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9750" y="1125538"/>
            <a:ext cx="8467772" cy="547181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 b="1" dirty="0" smtClean="0">
                <a:ea typeface="ＭＳ Ｐゴシック" pitchFamily="34" charset="-128"/>
              </a:rPr>
              <a:t>C</a:t>
            </a:r>
            <a:r>
              <a:rPr lang="en-US" altLang="en-US" sz="2400" dirty="0" smtClean="0">
                <a:ea typeface="ＭＳ Ｐゴシック" pitchFamily="34" charset="-128"/>
              </a:rPr>
              <a:t>hinese </a:t>
            </a:r>
            <a:r>
              <a:rPr lang="en-US" altLang="en-US" sz="2400" b="1" dirty="0" smtClean="0">
                <a:ea typeface="ＭＳ Ｐゴシック" pitchFamily="34" charset="-128"/>
              </a:rPr>
              <a:t>S</a:t>
            </a:r>
            <a:r>
              <a:rPr lang="en-US" altLang="en-US" sz="2400" dirty="0" smtClean="0">
                <a:ea typeface="ＭＳ Ｐゴシック" pitchFamily="34" charset="-128"/>
              </a:rPr>
              <a:t>poken </a:t>
            </a:r>
            <a:r>
              <a:rPr lang="en-US" altLang="en-US" sz="2400" b="1" dirty="0" smtClean="0">
                <a:ea typeface="ＭＳ Ｐゴシック" pitchFamily="34" charset="-128"/>
              </a:rPr>
              <a:t>L</a:t>
            </a:r>
            <a:r>
              <a:rPr lang="en-US" altLang="en-US" sz="2400" dirty="0" smtClean="0">
                <a:ea typeface="ＭＳ Ｐゴシック" pitchFamily="34" charset="-128"/>
              </a:rPr>
              <a:t>anguage </a:t>
            </a:r>
            <a:r>
              <a:rPr lang="en-US" altLang="en-US" sz="2400" b="1" dirty="0" smtClean="0">
                <a:ea typeface="ＭＳ Ｐゴシック" pitchFamily="34" charset="-128"/>
              </a:rPr>
              <a:t>P</a:t>
            </a:r>
            <a:r>
              <a:rPr lang="en-US" altLang="en-US" sz="2400" dirty="0" smtClean="0">
                <a:ea typeface="ＭＳ Ｐゴシック" pitchFamily="34" charset="-128"/>
              </a:rPr>
              <a:t>rocessing – since 2002</a:t>
            </a: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About 330 registered members</a:t>
            </a:r>
          </a:p>
          <a:p>
            <a:pPr marL="342900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URL: </a:t>
            </a:r>
            <a:r>
              <a:rPr lang="en-US" altLang="en-US" sz="2400" dirty="0" smtClean="0">
                <a:ea typeface="ＭＳ Ｐゴシック" pitchFamily="34" charset="-128"/>
                <a:hlinkClick r:id="rId2"/>
              </a:rPr>
              <a:t>www.isca-cslp.org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marL="342900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Officers</a:t>
            </a:r>
          </a:p>
          <a:p>
            <a:pPr marL="742950" lvl="2" indent="-342900">
              <a:spcBef>
                <a:spcPct val="0"/>
              </a:spcBef>
            </a:pPr>
            <a:r>
              <a:rPr lang="en-US" altLang="en-US" sz="2200" dirty="0" smtClean="0">
                <a:ea typeface="ＭＳ Ｐゴシック" pitchFamily="34" charset="-128"/>
              </a:rPr>
              <a:t>Since November 2018 </a:t>
            </a:r>
            <a:endParaRPr lang="en-US" altLang="en-US" sz="2200" dirty="0">
              <a:ea typeface="ＭＳ Ｐゴシック" pitchFamily="34" charset="-128"/>
            </a:endParaRPr>
          </a:p>
          <a:p>
            <a:pPr marL="857250" lvl="3" indent="0">
              <a:spcBef>
                <a:spcPct val="0"/>
              </a:spcBef>
              <a:buNone/>
              <a:tabLst>
                <a:tab pos="2865438" algn="l"/>
              </a:tabLst>
            </a:pPr>
            <a:r>
              <a:rPr lang="en-US" altLang="en-US" dirty="0">
                <a:ea typeface="ＭＳ Ｐゴシック" pitchFamily="34" charset="-128"/>
              </a:rPr>
              <a:t>Chairperson: 	</a:t>
            </a:r>
            <a:r>
              <a:rPr lang="en-US" altLang="en-US" dirty="0" err="1" smtClean="0">
                <a:ea typeface="ＭＳ Ｐゴシック" pitchFamily="34" charset="-128"/>
              </a:rPr>
              <a:t>Jianhua</a:t>
            </a:r>
            <a:r>
              <a:rPr lang="en-US" altLang="en-US" dirty="0" smtClean="0">
                <a:ea typeface="ＭＳ Ｐゴシック" pitchFamily="34" charset="-128"/>
              </a:rPr>
              <a:t> Tao, </a:t>
            </a:r>
            <a:r>
              <a:rPr lang="en-US" altLang="zh-HK" dirty="0" smtClean="0"/>
              <a:t>Chinese </a:t>
            </a:r>
            <a:r>
              <a:rPr lang="en-US" altLang="zh-HK" dirty="0"/>
              <a:t>Academy of Sciences, Beijing</a:t>
            </a:r>
            <a:endParaRPr lang="en-US" altLang="en-US" dirty="0">
              <a:ea typeface="ＭＳ Ｐゴシック" pitchFamily="34" charset="-128"/>
            </a:endParaRPr>
          </a:p>
          <a:p>
            <a:pPr marL="857250" lvl="3" indent="0">
              <a:spcBef>
                <a:spcPct val="0"/>
              </a:spcBef>
              <a:buNone/>
              <a:tabLst>
                <a:tab pos="2865438" algn="l"/>
              </a:tabLst>
            </a:pPr>
            <a:r>
              <a:rPr lang="en-US" altLang="en-US" dirty="0">
                <a:ea typeface="ＭＳ Ｐゴシック" pitchFamily="34" charset="-128"/>
              </a:rPr>
              <a:t>Vice Chairperson: 	</a:t>
            </a:r>
            <a:r>
              <a:rPr lang="en-US" altLang="zh-HK" dirty="0"/>
              <a:t>Tan </a:t>
            </a:r>
            <a:r>
              <a:rPr lang="en-US" altLang="zh-HK" dirty="0" smtClean="0"/>
              <a:t>Lee, The </a:t>
            </a:r>
            <a:r>
              <a:rPr lang="en-US" altLang="zh-HK" dirty="0"/>
              <a:t>Chinese University of Hong </a:t>
            </a:r>
            <a:r>
              <a:rPr lang="en-US" altLang="zh-HK" dirty="0" smtClean="0"/>
              <a:t>Kong</a:t>
            </a:r>
            <a:endParaRPr lang="en-US" altLang="en-US" dirty="0">
              <a:ea typeface="ＭＳ Ｐゴシック" pitchFamily="34" charset="-128"/>
            </a:endParaRPr>
          </a:p>
          <a:p>
            <a:pPr marL="857250" lvl="3" indent="0">
              <a:spcBef>
                <a:spcPct val="0"/>
              </a:spcBef>
              <a:buNone/>
              <a:tabLst>
                <a:tab pos="2865438" algn="l"/>
              </a:tabLst>
            </a:pPr>
            <a:r>
              <a:rPr lang="en-US" altLang="en-US" dirty="0">
                <a:ea typeface="ＭＳ Ｐゴシック" pitchFamily="34" charset="-128"/>
              </a:rPr>
              <a:t>Secretary: 	</a:t>
            </a:r>
            <a:r>
              <a:rPr lang="en-US" altLang="zh-HK" dirty="0" err="1" smtClean="0"/>
              <a:t>Minghui</a:t>
            </a:r>
            <a:r>
              <a:rPr lang="en-US" altLang="zh-HK" dirty="0" smtClean="0"/>
              <a:t> Dong, I2R, Singapore</a:t>
            </a:r>
            <a:endParaRPr lang="en-US" altLang="en-US" sz="2200" dirty="0">
              <a:ea typeface="ＭＳ Ｐゴシック" pitchFamily="34" charset="-128"/>
            </a:endParaRPr>
          </a:p>
          <a:p>
            <a:pPr marL="742950" lvl="2" indent="-342900">
              <a:spcBef>
                <a:spcPct val="0"/>
              </a:spcBef>
              <a:tabLst>
                <a:tab pos="2865438" algn="l"/>
              </a:tabLst>
            </a:pPr>
            <a:r>
              <a:rPr lang="en-US" altLang="en-US" sz="2200" dirty="0" smtClean="0">
                <a:ea typeface="ＭＳ Ｐゴシック" pitchFamily="34" charset="-128"/>
              </a:rPr>
              <a:t>2015 - 2018</a:t>
            </a:r>
          </a:p>
          <a:p>
            <a:pPr marL="857250" lvl="3" indent="0">
              <a:spcBef>
                <a:spcPct val="0"/>
              </a:spcBef>
              <a:buNone/>
              <a:tabLst>
                <a:tab pos="2865438" algn="l"/>
              </a:tabLst>
            </a:pPr>
            <a:r>
              <a:rPr lang="en-US" altLang="en-US" dirty="0" smtClean="0">
                <a:ea typeface="ＭＳ Ｐゴシック" pitchFamily="34" charset="-128"/>
              </a:rPr>
              <a:t>Chairperson: 	Helen </a:t>
            </a:r>
            <a:r>
              <a:rPr lang="en-US" altLang="en-US" dirty="0" err="1" smtClean="0">
                <a:ea typeface="ＭＳ Ｐゴシック" pitchFamily="34" charset="-128"/>
              </a:rPr>
              <a:t>Meng</a:t>
            </a:r>
            <a:r>
              <a:rPr lang="en-US" altLang="en-US" dirty="0" smtClean="0">
                <a:ea typeface="ＭＳ Ｐゴシック" pitchFamily="34" charset="-128"/>
              </a:rPr>
              <a:t>, The Chinese University of Hong Kong</a:t>
            </a:r>
          </a:p>
          <a:p>
            <a:pPr marL="857250" lvl="3" indent="0">
              <a:spcBef>
                <a:spcPct val="0"/>
              </a:spcBef>
              <a:buNone/>
              <a:tabLst>
                <a:tab pos="2865438" algn="l"/>
              </a:tabLst>
            </a:pPr>
            <a:r>
              <a:rPr lang="en-US" altLang="en-US" dirty="0" smtClean="0">
                <a:ea typeface="ＭＳ Ｐゴシック" pitchFamily="34" charset="-128"/>
              </a:rPr>
              <a:t>Vice Chairperson: 	Bin Ma, I2R, A*Star, Singapore</a:t>
            </a:r>
          </a:p>
          <a:p>
            <a:pPr marL="857250" lvl="3" indent="0">
              <a:spcBef>
                <a:spcPct val="0"/>
              </a:spcBef>
              <a:buNone/>
              <a:tabLst>
                <a:tab pos="2865438" algn="l"/>
              </a:tabLst>
            </a:pPr>
            <a:r>
              <a:rPr lang="en-US" altLang="en-US" dirty="0" smtClean="0">
                <a:ea typeface="ＭＳ Ｐゴシック" pitchFamily="34" charset="-128"/>
              </a:rPr>
              <a:t>Secretary: 	Yao Qian, ETS</a:t>
            </a:r>
          </a:p>
          <a:p>
            <a:pPr marL="342900" lvl="1" indent="-342900">
              <a:spcBef>
                <a:spcPct val="0"/>
              </a:spcBef>
            </a:pPr>
            <a:r>
              <a:rPr lang="en-US" altLang="en-US" sz="2400" dirty="0" smtClean="0">
                <a:ea typeface="ＭＳ Ｐゴシック" pitchFamily="34" charset="-128"/>
                <a:cs typeface="ＭＳ Ｐゴシック" charset="-128"/>
              </a:rPr>
              <a:t>Flagship event: ISCSLP </a:t>
            </a:r>
            <a:r>
              <a:rPr lang="en-US" altLang="en-US" sz="2400" dirty="0">
                <a:ea typeface="ＭＳ Ｐゴシック" pitchFamily="34" charset="-128"/>
                <a:cs typeface="ＭＳ Ｐゴシック" charset="-128"/>
              </a:rPr>
              <a:t>(since </a:t>
            </a:r>
            <a:r>
              <a:rPr lang="en-US" altLang="en-US" sz="2400" dirty="0" smtClean="0">
                <a:ea typeface="ＭＳ Ｐゴシック" pitchFamily="34" charset="-128"/>
                <a:cs typeface="ＭＳ Ｐゴシック" charset="-128"/>
              </a:rPr>
              <a:t>1998)</a:t>
            </a:r>
            <a:endParaRPr lang="en-US" altLang="en-US" sz="2200" dirty="0" smtClean="0">
              <a:ea typeface="ＭＳ Ｐゴシック" pitchFamily="34" charset="-128"/>
            </a:endParaRP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4572000" y="429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itchFamily="34" charset="0"/>
              </a:rPr>
              <a:t> </a:t>
            </a:r>
            <a:endParaRPr lang="en-US" altLang="en-US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30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內容版面配置區 35"/>
          <p:cNvSpPr>
            <a:spLocks noGrp="1"/>
          </p:cNvSpPr>
          <p:nvPr>
            <p:ph sz="half" idx="1"/>
          </p:nvPr>
        </p:nvSpPr>
        <p:spPr>
          <a:xfrm>
            <a:off x="31053" y="2924944"/>
            <a:ext cx="4570412" cy="32165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HK" sz="1400" dirty="0"/>
              <a:t>Honorary Chair:</a:t>
            </a:r>
            <a:endParaRPr lang="zh-TW" altLang="zh-HK" sz="1400" dirty="0"/>
          </a:p>
          <a:p>
            <a:pPr marL="0" indent="0">
              <a:buNone/>
            </a:pPr>
            <a:r>
              <a:rPr lang="en-US" altLang="zh-HK" sz="1400" b="1" dirty="0"/>
              <a:t>P.C. Ching</a:t>
            </a:r>
            <a:r>
              <a:rPr lang="en-US" altLang="zh-HK" sz="1400" dirty="0"/>
              <a:t>, The Chinese University of Hong </a:t>
            </a:r>
            <a:r>
              <a:rPr lang="en-US" altLang="zh-HK" sz="1400" dirty="0" smtClean="0"/>
              <a:t>Kong</a:t>
            </a:r>
            <a:endParaRPr lang="zh-TW" altLang="zh-HK" sz="1400" dirty="0"/>
          </a:p>
          <a:p>
            <a:pPr marL="0" indent="0">
              <a:buNone/>
            </a:pPr>
            <a:r>
              <a:rPr lang="en-US" altLang="zh-HK" sz="1400" b="1" dirty="0"/>
              <a:t>William S.-Y. Wang</a:t>
            </a:r>
            <a:r>
              <a:rPr lang="en-US" altLang="zh-HK" sz="1400" dirty="0"/>
              <a:t>, The Hong Kong Polytechnic </a:t>
            </a:r>
            <a:r>
              <a:rPr lang="en-US" altLang="zh-HK" sz="1400" dirty="0" smtClean="0"/>
              <a:t>University</a:t>
            </a:r>
            <a:endParaRPr lang="zh-TW" altLang="zh-HK" sz="1400" dirty="0"/>
          </a:p>
          <a:p>
            <a:pPr marL="0" indent="0">
              <a:buNone/>
            </a:pPr>
            <a:r>
              <a:rPr lang="en-US" altLang="zh-HK" sz="1400" dirty="0"/>
              <a:t> </a:t>
            </a:r>
            <a:endParaRPr lang="zh-TW" altLang="zh-HK" sz="1400" dirty="0"/>
          </a:p>
          <a:p>
            <a:pPr marL="0" indent="0">
              <a:buNone/>
            </a:pPr>
            <a:r>
              <a:rPr lang="en-US" altLang="zh-HK" sz="1400" dirty="0"/>
              <a:t>Steering Committee Chair:</a:t>
            </a:r>
            <a:endParaRPr lang="zh-TW" altLang="zh-HK" sz="1400" dirty="0"/>
          </a:p>
          <a:p>
            <a:pPr marL="0" indent="0">
              <a:buNone/>
            </a:pPr>
            <a:r>
              <a:rPr lang="en-US" altLang="zh-HK" sz="1400" b="1" dirty="0"/>
              <a:t>Helen </a:t>
            </a:r>
            <a:r>
              <a:rPr lang="en-US" altLang="zh-HK" sz="1400" b="1" dirty="0" err="1"/>
              <a:t>Meng</a:t>
            </a:r>
            <a:r>
              <a:rPr lang="en-US" altLang="zh-HK" sz="1400" dirty="0"/>
              <a:t>, The Chinese University of Hong </a:t>
            </a:r>
            <a:r>
              <a:rPr lang="en-US" altLang="zh-HK" sz="1400" dirty="0" smtClean="0"/>
              <a:t>Kong</a:t>
            </a:r>
          </a:p>
          <a:p>
            <a:pPr marL="0" indent="0">
              <a:buNone/>
            </a:pPr>
            <a:r>
              <a:rPr lang="en-US" altLang="zh-HK" sz="1400" dirty="0"/>
              <a:t> </a:t>
            </a:r>
            <a:endParaRPr lang="zh-TW" altLang="zh-HK" sz="1400" dirty="0"/>
          </a:p>
          <a:p>
            <a:pPr marL="0" indent="0">
              <a:buNone/>
            </a:pPr>
            <a:r>
              <a:rPr lang="en-US" altLang="zh-HK" sz="1400" dirty="0"/>
              <a:t>General Co-Chairs:</a:t>
            </a:r>
            <a:endParaRPr lang="zh-TW" altLang="zh-HK" sz="1400" dirty="0"/>
          </a:p>
          <a:p>
            <a:pPr marL="0" indent="0">
              <a:buNone/>
            </a:pPr>
            <a:r>
              <a:rPr lang="en-US" altLang="zh-HK" sz="1400" b="1" dirty="0"/>
              <a:t>Tan Lee,</a:t>
            </a:r>
            <a:r>
              <a:rPr lang="en-US" altLang="zh-HK" sz="1400" dirty="0"/>
              <a:t> The Chinese University of Hong </a:t>
            </a:r>
            <a:r>
              <a:rPr lang="en-US" altLang="zh-HK" sz="1400" dirty="0" smtClean="0"/>
              <a:t>Kong</a:t>
            </a:r>
            <a:endParaRPr lang="zh-TW" altLang="zh-HK" sz="1400" dirty="0"/>
          </a:p>
          <a:p>
            <a:pPr marL="0" indent="0">
              <a:buNone/>
            </a:pPr>
            <a:r>
              <a:rPr lang="en-US" altLang="zh-HK" sz="1400" b="1" dirty="0"/>
              <a:t>Brian </a:t>
            </a:r>
            <a:r>
              <a:rPr lang="en-US" altLang="zh-HK" sz="1400" b="1" dirty="0" err="1"/>
              <a:t>Mak</a:t>
            </a:r>
            <a:r>
              <a:rPr lang="en-US" altLang="zh-HK" sz="1400" dirty="0"/>
              <a:t>, The Hong Kong University of Science and </a:t>
            </a:r>
            <a:r>
              <a:rPr lang="en-US" altLang="zh-HK" sz="1400" dirty="0" smtClean="0"/>
              <a:t>Technology</a:t>
            </a:r>
            <a:endParaRPr lang="zh-TW" altLang="zh-HK" sz="1400" dirty="0"/>
          </a:p>
          <a:p>
            <a:pPr marL="0" indent="0">
              <a:buNone/>
            </a:pPr>
            <a:r>
              <a:rPr lang="en-US" altLang="zh-HK" sz="1400" dirty="0"/>
              <a:t> </a:t>
            </a:r>
            <a:endParaRPr lang="zh-TW" altLang="zh-HK" sz="1400" dirty="0"/>
          </a:p>
          <a:p>
            <a:pPr marL="0" indent="0">
              <a:buNone/>
            </a:pPr>
            <a:r>
              <a:rPr lang="en-US" altLang="zh-HK" sz="1400" dirty="0"/>
              <a:t>Technical Program Co-Chairs:</a:t>
            </a:r>
            <a:endParaRPr lang="zh-TW" altLang="zh-HK" sz="1400" dirty="0"/>
          </a:p>
          <a:p>
            <a:pPr marL="0" indent="0">
              <a:buNone/>
            </a:pPr>
            <a:r>
              <a:rPr lang="en-US" altLang="zh-HK" sz="1400" b="1" dirty="0"/>
              <a:t>Man-Wai </a:t>
            </a:r>
            <a:r>
              <a:rPr lang="en-US" altLang="zh-HK" sz="1400" b="1" dirty="0" err="1"/>
              <a:t>Mak</a:t>
            </a:r>
            <a:r>
              <a:rPr lang="en-US" altLang="zh-HK" sz="1400" dirty="0"/>
              <a:t>, The Hong Kong Polytechnic </a:t>
            </a:r>
            <a:r>
              <a:rPr lang="en-US" altLang="zh-HK" sz="1400" dirty="0" smtClean="0"/>
              <a:t>University</a:t>
            </a:r>
            <a:endParaRPr lang="zh-TW" altLang="zh-HK" sz="1400" dirty="0"/>
          </a:p>
          <a:p>
            <a:pPr marL="0" indent="0">
              <a:buNone/>
            </a:pPr>
            <a:r>
              <a:rPr lang="en-US" altLang="zh-HK" sz="1400" b="1" dirty="0" err="1" smtClean="0"/>
              <a:t>Xunying</a:t>
            </a:r>
            <a:r>
              <a:rPr lang="en-US" altLang="zh-HK" sz="1400" b="1" dirty="0" smtClean="0"/>
              <a:t> </a:t>
            </a:r>
            <a:r>
              <a:rPr lang="en-US" altLang="zh-HK" sz="1400" b="1" dirty="0"/>
              <a:t>Liu</a:t>
            </a:r>
            <a:r>
              <a:rPr lang="en-US" altLang="zh-HK" sz="1400" dirty="0"/>
              <a:t>, The Chinese University of Hong </a:t>
            </a:r>
            <a:r>
              <a:rPr lang="en-US" altLang="zh-HK" sz="1400" dirty="0" smtClean="0"/>
              <a:t>Kong</a:t>
            </a:r>
            <a:endParaRPr lang="zh-TW" altLang="zh-HK" sz="1400" dirty="0"/>
          </a:p>
          <a:p>
            <a:pPr marL="0" indent="0">
              <a:buNone/>
              <a:defRPr/>
            </a:pPr>
            <a:endParaRPr lang="zh-TW" altLang="en-US" dirty="0"/>
          </a:p>
        </p:txBody>
      </p:sp>
      <p:sp>
        <p:nvSpPr>
          <p:cNvPr id="8198" name="文字方塊 30"/>
          <p:cNvSpPr txBox="1">
            <a:spLocks noChangeArrowheads="1"/>
          </p:cNvSpPr>
          <p:nvPr/>
        </p:nvSpPr>
        <p:spPr bwMode="auto">
          <a:xfrm>
            <a:off x="2201863" y="-3175"/>
            <a:ext cx="6858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  <a:latin typeface="Arial" pitchFamily="34" charset="0"/>
              </a:rPr>
              <a:t>The 11</a:t>
            </a:r>
            <a:r>
              <a:rPr lang="en-US" altLang="zh-TW" sz="1800" b="1" baseline="30000">
                <a:solidFill>
                  <a:schemeClr val="bg1"/>
                </a:solidFill>
                <a:latin typeface="Arial" pitchFamily="34" charset="0"/>
              </a:rPr>
              <a:t>th</a:t>
            </a:r>
            <a:r>
              <a:rPr lang="en-US" altLang="zh-TW" sz="1800" b="1">
                <a:solidFill>
                  <a:schemeClr val="bg1"/>
                </a:solidFill>
                <a:latin typeface="Arial" pitchFamily="34" charset="0"/>
              </a:rPr>
              <a:t> International Symposium on Chinese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  <a:latin typeface="Arial" pitchFamily="34" charset="0"/>
              </a:rPr>
              <a:t>Spoken Language Processing (ISCSLP2018)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  <a:latin typeface="Arial" pitchFamily="34" charset="0"/>
                <a:ea typeface="Linux Biolinum"/>
                <a:cs typeface="Linux Biolinum"/>
              </a:rPr>
              <a:t>November 26-29, 2018, Taipei, Taiwan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  <a:latin typeface="Arial" pitchFamily="34" charset="0"/>
                <a:ea typeface="Linux Biolinum"/>
                <a:cs typeface="Linux Biolinum"/>
              </a:rPr>
              <a:t>http://iscslp2018.org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zh-TW" altLang="en-US" sz="18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2613171"/>
          </a:xfrm>
          <a:prstGeom prst="rect">
            <a:avLst/>
          </a:prstGeom>
        </p:spPr>
      </p:pic>
      <p:sp>
        <p:nvSpPr>
          <p:cNvPr id="8200" name="文字方塊 37"/>
          <p:cNvSpPr txBox="1">
            <a:spLocks noChangeArrowheads="1"/>
          </p:cNvSpPr>
          <p:nvPr/>
        </p:nvSpPr>
        <p:spPr bwMode="auto">
          <a:xfrm>
            <a:off x="35496" y="68431"/>
            <a:ext cx="712879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chemeClr val="bg1"/>
                </a:solidFill>
                <a:latin typeface="Arial" pitchFamily="34" charset="0"/>
              </a:rPr>
              <a:t>The </a:t>
            </a:r>
            <a:r>
              <a:rPr lang="en-US" altLang="zh-TW" sz="2400" b="1" dirty="0" smtClean="0">
                <a:solidFill>
                  <a:schemeClr val="bg1"/>
                </a:solidFill>
                <a:latin typeface="Arial" pitchFamily="34" charset="0"/>
              </a:rPr>
              <a:t>12</a:t>
            </a:r>
            <a:r>
              <a:rPr lang="en-US" altLang="zh-TW" sz="2400" b="1" baseline="30000" dirty="0" smtClean="0">
                <a:solidFill>
                  <a:schemeClr val="bg1"/>
                </a:solidFill>
                <a:latin typeface="Arial" pitchFamily="34" charset="0"/>
              </a:rPr>
              <a:t>th</a:t>
            </a:r>
            <a:r>
              <a:rPr lang="en-US" altLang="zh-TW" sz="24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latin typeface="Arial" pitchFamily="34" charset="0"/>
              </a:rPr>
              <a:t>International Symposium on Chinese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chemeClr val="bg1"/>
                </a:solidFill>
                <a:latin typeface="Arial" pitchFamily="34" charset="0"/>
              </a:rPr>
              <a:t>Spoken Language Processing (</a:t>
            </a:r>
            <a:r>
              <a:rPr lang="en-US" altLang="zh-TW" sz="2400" b="1" dirty="0" smtClean="0">
                <a:solidFill>
                  <a:schemeClr val="bg1"/>
                </a:solidFill>
                <a:latin typeface="Arial" pitchFamily="34" charset="0"/>
              </a:rPr>
              <a:t>ISCSLP2020)</a:t>
            </a:r>
            <a:endParaRPr lang="en-US" altLang="zh-TW" sz="2400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000" b="1" dirty="0" smtClean="0">
                <a:solidFill>
                  <a:schemeClr val="bg1"/>
                </a:solidFill>
                <a:latin typeface="Arial" pitchFamily="34" charset="0"/>
                <a:ea typeface="Linux Biolinum"/>
                <a:cs typeface="Linux Biolinum"/>
              </a:rPr>
              <a:t>December  9-12, 2020, Hong Kong</a:t>
            </a:r>
            <a:endParaRPr lang="en-US" altLang="zh-TW" sz="2000" b="1" dirty="0">
              <a:solidFill>
                <a:schemeClr val="bg1"/>
              </a:solidFill>
              <a:latin typeface="Arial" pitchFamily="34" charset="0"/>
              <a:ea typeface="Linux Biolinum"/>
              <a:cs typeface="Linux Biolinum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65" y="3760937"/>
            <a:ext cx="4403213" cy="262039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580903" y="2852936"/>
            <a:ext cx="4423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dirty="0" smtClean="0"/>
              <a:t>Venue:</a:t>
            </a:r>
          </a:p>
          <a:p>
            <a:r>
              <a:rPr lang="en-US" altLang="zh-HK" sz="1600" dirty="0" smtClean="0"/>
              <a:t>	Charles K. Kao Auditorium</a:t>
            </a:r>
          </a:p>
          <a:p>
            <a:r>
              <a:rPr lang="en-US" altLang="zh-HK" sz="1600" dirty="0" smtClean="0"/>
              <a:t>	Hong Kong Science and Technology Park</a:t>
            </a:r>
            <a:endParaRPr lang="zh-HK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15039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1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84D1"/>
                </a:solidFill>
              </a:rPr>
              <a:t>SIG &amp; workshops</a:t>
            </a:r>
            <a:endParaRPr lang="en-US" sz="5400" dirty="0">
              <a:solidFill>
                <a:srgbClr val="0084D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097" y="1047307"/>
            <a:ext cx="7685911" cy="4525963"/>
          </a:xfrm>
        </p:spPr>
        <p:txBody>
          <a:bodyPr>
            <a:normAutofit/>
          </a:bodyPr>
          <a:lstStyle/>
          <a:p>
            <a:r>
              <a:rPr lang="fr-FR" sz="2000" b="1" dirty="0"/>
              <a:t>SIG </a:t>
            </a:r>
            <a:r>
              <a:rPr lang="fr-FR" sz="2000" b="1" dirty="0" err="1" smtClean="0"/>
              <a:t>committee</a:t>
            </a:r>
            <a:r>
              <a:rPr lang="fr-FR" sz="2000" dirty="0"/>
              <a:t>: </a:t>
            </a:r>
            <a:r>
              <a:rPr lang="fr-FR" sz="2000" dirty="0" smtClean="0"/>
              <a:t>2 </a:t>
            </a:r>
            <a:r>
              <a:rPr lang="fr-FR" sz="2000" dirty="0" err="1"/>
              <a:t>members</a:t>
            </a:r>
            <a:r>
              <a:rPr lang="fr-FR" sz="2000" dirty="0"/>
              <a:t> of the ISCA </a:t>
            </a:r>
            <a:r>
              <a:rPr lang="fr-FR" sz="2000" dirty="0" err="1"/>
              <a:t>board</a:t>
            </a:r>
            <a:r>
              <a:rPr lang="fr-FR" sz="2000" dirty="0"/>
              <a:t> </a:t>
            </a:r>
            <a:r>
              <a:rPr lang="fr-FR" sz="2000" dirty="0" smtClean="0"/>
              <a:t>(GB, PG) + </a:t>
            </a:r>
            <a:r>
              <a:rPr lang="fr-FR" sz="2000" dirty="0"/>
              <a:t>SIG liaisons</a:t>
            </a:r>
          </a:p>
          <a:p>
            <a:r>
              <a:rPr lang="fr-FR" sz="2000" b="1" dirty="0" smtClean="0"/>
              <a:t>Workshop </a:t>
            </a:r>
            <a:r>
              <a:rPr lang="fr-FR" sz="2000" b="1" dirty="0" err="1" smtClean="0"/>
              <a:t>committee</a:t>
            </a:r>
            <a:r>
              <a:rPr lang="fr-FR" sz="2000" dirty="0" smtClean="0"/>
              <a:t>: 4 </a:t>
            </a:r>
            <a:r>
              <a:rPr lang="fr-FR" sz="2000" dirty="0" err="1" smtClean="0"/>
              <a:t>members</a:t>
            </a:r>
            <a:r>
              <a:rPr lang="fr-FR" sz="2000" dirty="0" smtClean="0"/>
              <a:t> of the ISCA </a:t>
            </a:r>
            <a:r>
              <a:rPr lang="fr-FR" sz="2000" dirty="0" err="1" smtClean="0"/>
              <a:t>board</a:t>
            </a:r>
            <a:r>
              <a:rPr lang="fr-FR" sz="2000" dirty="0" smtClean="0"/>
              <a:t> </a:t>
            </a:r>
            <a:r>
              <a:rPr lang="fr-FR" sz="2000" dirty="0"/>
              <a:t>(GB, </a:t>
            </a:r>
            <a:r>
              <a:rPr lang="fr-FR" sz="2000" dirty="0" smtClean="0"/>
              <a:t>PG, TS) </a:t>
            </a:r>
            <a:r>
              <a:rPr lang="fr-FR" sz="2000" dirty="0"/>
              <a:t>+ </a:t>
            </a:r>
            <a:r>
              <a:rPr lang="fr-FR" sz="2000" dirty="0" smtClean="0"/>
              <a:t>3 last chairs of IS satellite workshops</a:t>
            </a:r>
          </a:p>
          <a:p>
            <a:pPr lvl="1"/>
            <a:r>
              <a:rPr lang="fr-FR" sz="1800" dirty="0" smtClean="0"/>
              <a:t>Examine applications for ISCA </a:t>
            </a:r>
            <a:r>
              <a:rPr lang="fr-FR" sz="1800" dirty="0" err="1" smtClean="0"/>
              <a:t>endorsement</a:t>
            </a:r>
            <a:r>
              <a:rPr lang="fr-FR" sz="1800" dirty="0" smtClean="0"/>
              <a:t> of</a:t>
            </a:r>
            <a:endParaRPr lang="fr-FR" sz="1400" dirty="0" smtClean="0"/>
          </a:p>
          <a:p>
            <a:pPr lvl="2"/>
            <a:r>
              <a:rPr lang="fr-FR" sz="1600" dirty="0" smtClean="0"/>
              <a:t>ITRW, ISCA </a:t>
            </a:r>
            <a:r>
              <a:rPr lang="fr-FR" sz="1600" dirty="0" err="1" smtClean="0"/>
              <a:t>sponsored</a:t>
            </a:r>
            <a:r>
              <a:rPr lang="fr-FR" sz="1600" dirty="0" smtClean="0"/>
              <a:t> vs. </a:t>
            </a:r>
            <a:r>
              <a:rPr lang="fr-FR" sz="1600" dirty="0" err="1" smtClean="0"/>
              <a:t>supported</a:t>
            </a:r>
            <a:r>
              <a:rPr lang="fr-FR" sz="1600" dirty="0" smtClean="0"/>
              <a:t> </a:t>
            </a:r>
            <a:r>
              <a:rPr lang="fr-FR" sz="1600" dirty="0" err="1" smtClean="0"/>
              <a:t>events</a:t>
            </a:r>
            <a:r>
              <a:rPr lang="fr-FR" sz="1600" dirty="0"/>
              <a:t> </a:t>
            </a:r>
            <a:r>
              <a:rPr lang="fr-FR" sz="1600" dirty="0" smtClean="0"/>
              <a:t>&amp; Challenges</a:t>
            </a:r>
          </a:p>
          <a:p>
            <a:r>
              <a:rPr lang="fr-FR" sz="2000" b="1" dirty="0" smtClean="0"/>
              <a:t>Events </a:t>
            </a:r>
            <a:r>
              <a:rPr lang="fr-FR" sz="2000" b="1" dirty="0" err="1" smtClean="0"/>
              <a:t>calendar</a:t>
            </a:r>
            <a:r>
              <a:rPr lang="fr-FR" sz="2000" b="1" dirty="0" smtClean="0"/>
              <a:t>: </a:t>
            </a:r>
            <a:r>
              <a:rPr lang="en-GB" sz="2000" dirty="0" smtClean="0"/>
              <a:t>eujs62hcrc1ohga6nt5jc7b2t4@group.calendar.google.com</a:t>
            </a:r>
            <a:endParaRPr lang="fr-FR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1610" y="3550640"/>
            <a:ext cx="4252745" cy="302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1462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75535"/>
            <a:ext cx="8642350" cy="485775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400" dirty="0" err="1" smtClean="0">
                <a:solidFill>
                  <a:srgbClr val="CC0000"/>
                </a:solidFill>
              </a:rPr>
              <a:t>Associazione</a:t>
            </a:r>
            <a:r>
              <a:rPr lang="fr-FR" sz="2400" dirty="0" smtClean="0">
                <a:solidFill>
                  <a:srgbClr val="CC0000"/>
                </a:solidFill>
              </a:rPr>
              <a:t> </a:t>
            </a:r>
            <a:r>
              <a:rPr lang="fr-FR" sz="2400" dirty="0" err="1">
                <a:solidFill>
                  <a:srgbClr val="CC0000"/>
                </a:solidFill>
              </a:rPr>
              <a:t>Italiana</a:t>
            </a:r>
            <a:r>
              <a:rPr lang="fr-FR" sz="2400" dirty="0">
                <a:solidFill>
                  <a:srgbClr val="CC0000"/>
                </a:solidFill>
              </a:rPr>
              <a:t> di </a:t>
            </a:r>
            <a:r>
              <a:rPr lang="fr-FR" sz="2400" dirty="0" err="1">
                <a:solidFill>
                  <a:srgbClr val="CC0000"/>
                </a:solidFill>
              </a:rPr>
              <a:t>Scienze</a:t>
            </a:r>
            <a:r>
              <a:rPr lang="fr-FR" sz="2400" dirty="0">
                <a:solidFill>
                  <a:srgbClr val="CC0000"/>
                </a:solidFill>
              </a:rPr>
              <a:t> </a:t>
            </a:r>
            <a:r>
              <a:rPr lang="fr-FR" sz="2400" dirty="0" err="1">
                <a:solidFill>
                  <a:srgbClr val="CC0000"/>
                </a:solidFill>
              </a:rPr>
              <a:t>della</a:t>
            </a:r>
            <a:r>
              <a:rPr lang="fr-FR" sz="2400" dirty="0">
                <a:solidFill>
                  <a:srgbClr val="CC0000"/>
                </a:solidFill>
              </a:rPr>
              <a:t> Voce </a:t>
            </a:r>
            <a:endParaRPr lang="fr-FR" sz="2400" dirty="0" smtClean="0">
              <a:solidFill>
                <a:srgbClr val="CC0000"/>
              </a:solidFill>
            </a:endParaRPr>
          </a:p>
          <a:p>
            <a:pPr marL="0" indent="0" algn="just">
              <a:spcBef>
                <a:spcPts val="600"/>
              </a:spcBef>
              <a:buClr>
                <a:srgbClr val="CC0000"/>
              </a:buClr>
              <a:buNone/>
              <a:defRPr/>
            </a:pPr>
            <a:r>
              <a:rPr lang="fr-FR" sz="2400" dirty="0">
                <a:solidFill>
                  <a:srgbClr val="CC0000"/>
                </a:solidFill>
              </a:rPr>
              <a:t> </a:t>
            </a:r>
            <a:r>
              <a:rPr lang="fr-FR" sz="2400" dirty="0" smtClean="0">
                <a:solidFill>
                  <a:srgbClr val="CC0000"/>
                </a:solidFill>
              </a:rPr>
              <a:t>     </a:t>
            </a:r>
            <a:r>
              <a:rPr lang="fr-FR" sz="2400" dirty="0" err="1">
                <a:solidFill>
                  <a:srgbClr val="CC0000"/>
                </a:solidFill>
              </a:rPr>
              <a:t>Italian</a:t>
            </a:r>
            <a:r>
              <a:rPr lang="fr-FR" sz="2400" dirty="0">
                <a:solidFill>
                  <a:srgbClr val="CC0000"/>
                </a:solidFill>
              </a:rPr>
              <a:t> Association of Speech Sciences </a:t>
            </a:r>
            <a:endParaRPr lang="fr-FR" sz="2400" dirty="0" smtClean="0">
              <a:solidFill>
                <a:srgbClr val="CC0000"/>
              </a:solidFill>
            </a:endParaRPr>
          </a:p>
          <a:p>
            <a:pPr algn="just">
              <a:spcBef>
                <a:spcPts val="600"/>
              </a:spcBef>
              <a:buClr>
                <a:srgbClr val="CC0000"/>
              </a:buClr>
              <a:defRPr/>
            </a:pPr>
            <a:endParaRPr lang="fr-FR" sz="2400" dirty="0" smtClean="0"/>
          </a:p>
          <a:p>
            <a:pPr algn="just"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400" dirty="0" err="1" smtClean="0"/>
              <a:t>Aim</a:t>
            </a:r>
            <a:r>
              <a:rPr lang="fr-FR" sz="2400" dirty="0"/>
              <a:t>: </a:t>
            </a:r>
            <a:r>
              <a:rPr lang="fr-FR" sz="2400" dirty="0" err="1" smtClean="0"/>
              <a:t>promoting</a:t>
            </a:r>
            <a:r>
              <a:rPr lang="fr-FR" sz="2400" dirty="0" smtClean="0"/>
              <a:t> Speech </a:t>
            </a:r>
            <a:r>
              <a:rPr lang="fr-FR" sz="2400" dirty="0" err="1" smtClean="0"/>
              <a:t>Sciencies</a:t>
            </a:r>
            <a:r>
              <a:rPr lang="fr-FR" sz="2400" dirty="0" smtClean="0"/>
              <a:t> in </a:t>
            </a:r>
            <a:r>
              <a:rPr lang="fr-FR" sz="2400" dirty="0" err="1" smtClean="0"/>
              <a:t>Italy</a:t>
            </a:r>
            <a:r>
              <a:rPr lang="fr-FR" sz="2400" dirty="0" smtClean="0"/>
              <a:t>, </a:t>
            </a:r>
            <a:r>
              <a:rPr lang="fr-FR" sz="2400" dirty="0" err="1" smtClean="0"/>
              <a:t>from</a:t>
            </a:r>
            <a:r>
              <a:rPr lang="fr-FR" sz="2400" dirty="0" smtClean="0"/>
              <a:t> the </a:t>
            </a:r>
            <a:r>
              <a:rPr lang="fr-FR" sz="2400" dirty="0" err="1" smtClean="0"/>
              <a:t>scientific</a:t>
            </a:r>
            <a:r>
              <a:rPr lang="fr-FR" sz="2400" dirty="0" smtClean="0"/>
              <a:t>, </a:t>
            </a:r>
            <a:r>
              <a:rPr lang="fr-FR" sz="2400" dirty="0" err="1" smtClean="0"/>
              <a:t>thecnological</a:t>
            </a:r>
            <a:r>
              <a:rPr lang="fr-FR" sz="2400" dirty="0" smtClean="0"/>
              <a:t>, </a:t>
            </a:r>
            <a:r>
              <a:rPr lang="fr-FR" sz="2400" dirty="0" err="1" smtClean="0"/>
              <a:t>industrial</a:t>
            </a:r>
            <a:r>
              <a:rPr lang="fr-FR" sz="2400" dirty="0" smtClean="0"/>
              <a:t>, social, </a:t>
            </a:r>
            <a:r>
              <a:rPr lang="fr-FR" sz="2400" dirty="0" err="1" smtClean="0"/>
              <a:t>professional</a:t>
            </a:r>
            <a:r>
              <a:rPr lang="fr-FR" sz="2400" dirty="0" smtClean="0"/>
              <a:t> and </a:t>
            </a:r>
            <a:r>
              <a:rPr lang="fr-FR" sz="2400" dirty="0" err="1" smtClean="0"/>
              <a:t>didactical</a:t>
            </a:r>
            <a:r>
              <a:rPr lang="fr-FR" sz="2400" dirty="0" smtClean="0"/>
              <a:t> point of </a:t>
            </a:r>
            <a:r>
              <a:rPr lang="fr-FR" sz="2400" dirty="0" err="1" smtClean="0"/>
              <a:t>view</a:t>
            </a:r>
            <a:endParaRPr lang="fr-FR" sz="2400" dirty="0" smtClean="0"/>
          </a:p>
          <a:p>
            <a:pPr algn="just">
              <a:spcBef>
                <a:spcPts val="600"/>
              </a:spcBef>
              <a:buClr>
                <a:srgbClr val="CC0000"/>
              </a:buClr>
              <a:defRPr/>
            </a:pPr>
            <a:endParaRPr lang="fr-FR" sz="2400" dirty="0"/>
          </a:p>
          <a:p>
            <a:pPr algn="just">
              <a:spcBef>
                <a:spcPts val="600"/>
              </a:spcBef>
              <a:buClr>
                <a:srgbClr val="CC0000"/>
              </a:buClr>
              <a:defRPr/>
            </a:pPr>
            <a:r>
              <a:rPr lang="it-IT" sz="2400" dirty="0" smtClean="0"/>
              <a:t> </a:t>
            </a:r>
            <a:r>
              <a:rPr lang="fr-FR" sz="2400" dirty="0" err="1" smtClean="0"/>
              <a:t>Board</a:t>
            </a:r>
            <a:r>
              <a:rPr lang="fr-FR" sz="2400" dirty="0" smtClean="0"/>
              <a:t> </a:t>
            </a:r>
            <a:r>
              <a:rPr lang="fr-FR" sz="2400" dirty="0" err="1" smtClean="0"/>
              <a:t>elected</a:t>
            </a:r>
            <a:r>
              <a:rPr lang="fr-FR" sz="2400" dirty="0" smtClean="0"/>
              <a:t> </a:t>
            </a:r>
            <a:r>
              <a:rPr lang="fr-FR" sz="2400" dirty="0" err="1" smtClean="0"/>
              <a:t>every</a:t>
            </a:r>
            <a:r>
              <a:rPr lang="fr-FR" sz="2400" dirty="0" smtClean="0"/>
              <a:t> 3 </a:t>
            </a:r>
            <a:r>
              <a:rPr lang="fr-FR" sz="2400" dirty="0" err="1" smtClean="0"/>
              <a:t>years</a:t>
            </a:r>
            <a:r>
              <a:rPr lang="fr-FR" sz="2400" dirty="0" smtClean="0"/>
              <a:t> </a:t>
            </a:r>
          </a:p>
          <a:p>
            <a:pPr marL="352425" indent="0">
              <a:spcBef>
                <a:spcPts val="0"/>
              </a:spcBef>
              <a:buClr>
                <a:srgbClr val="CC0000"/>
              </a:buClr>
              <a:buNone/>
              <a:defRPr/>
            </a:pPr>
            <a:r>
              <a:rPr lang="fr-FR" sz="2400" dirty="0" smtClean="0"/>
              <a:t>(</a:t>
            </a:r>
            <a:r>
              <a:rPr lang="fr-FR" sz="2400" dirty="0"/>
              <a:t>5</a:t>
            </a:r>
            <a:r>
              <a:rPr lang="fr-FR" sz="2400" dirty="0" smtClean="0"/>
              <a:t> </a:t>
            </a:r>
            <a:r>
              <a:rPr lang="fr-FR" sz="2400" dirty="0"/>
              <a:t>members, on-going: </a:t>
            </a:r>
            <a:r>
              <a:rPr lang="fr-FR" sz="2400" dirty="0" smtClean="0"/>
              <a:t>2019—2021)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300" dirty="0" smtClean="0"/>
              <a:t>Barbara </a:t>
            </a:r>
            <a:r>
              <a:rPr lang="fr-FR" sz="2300" dirty="0" err="1" smtClean="0"/>
              <a:t>Gili</a:t>
            </a:r>
            <a:r>
              <a:rPr lang="fr-FR" sz="2300" dirty="0" smtClean="0"/>
              <a:t> </a:t>
            </a:r>
            <a:r>
              <a:rPr lang="fr-FR" sz="2300" dirty="0" err="1" smtClean="0"/>
              <a:t>Fivela</a:t>
            </a:r>
            <a:r>
              <a:rPr lang="fr-FR" sz="2300" dirty="0" smtClean="0"/>
              <a:t> (Chairman), </a:t>
            </a:r>
            <a:r>
              <a:rPr lang="fr-FR" sz="2300" dirty="0"/>
              <a:t>Alessandro </a:t>
            </a:r>
            <a:r>
              <a:rPr lang="fr-FR" sz="2300" dirty="0" err="1" smtClean="0"/>
              <a:t>Vietti</a:t>
            </a:r>
            <a:r>
              <a:rPr lang="fr-FR" sz="2300" dirty="0"/>
              <a:t> </a:t>
            </a:r>
            <a:r>
              <a:rPr lang="fr-FR" sz="2300" dirty="0" smtClean="0"/>
              <a:t>(Vice-Chairman), </a:t>
            </a:r>
            <a:r>
              <a:rPr lang="fr-FR" sz="2300" dirty="0" err="1" smtClean="0"/>
              <a:t>Chiara</a:t>
            </a:r>
            <a:r>
              <a:rPr lang="fr-FR" sz="2300" dirty="0" smtClean="0"/>
              <a:t> </a:t>
            </a:r>
            <a:r>
              <a:rPr lang="fr-FR" sz="2300" dirty="0" err="1" smtClean="0"/>
              <a:t>Celata</a:t>
            </a:r>
            <a:r>
              <a:rPr lang="fr-FR" sz="2300" dirty="0" smtClean="0"/>
              <a:t>, Silvia </a:t>
            </a:r>
            <a:r>
              <a:rPr lang="fr-FR" sz="2300" dirty="0" err="1" smtClean="0"/>
              <a:t>Calamai</a:t>
            </a:r>
            <a:r>
              <a:rPr lang="fr-FR" sz="2300" dirty="0" smtClean="0"/>
              <a:t>, Stephan Schmid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defRPr/>
            </a:pPr>
            <a:endParaRPr lang="fr-FR" sz="2100" dirty="0" smtClean="0"/>
          </a:p>
          <a:p>
            <a:pPr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400" dirty="0" smtClean="0"/>
              <a:t>About </a:t>
            </a:r>
            <a:r>
              <a:rPr lang="fr-FR" sz="2400" dirty="0" smtClean="0">
                <a:solidFill>
                  <a:srgbClr val="CC0000"/>
                </a:solidFill>
              </a:rPr>
              <a:t>100 </a:t>
            </a:r>
            <a:r>
              <a:rPr lang="fr-FR" sz="2400" dirty="0" err="1" smtClean="0">
                <a:solidFill>
                  <a:srgbClr val="CC0000"/>
                </a:solidFill>
              </a:rPr>
              <a:t>members</a:t>
            </a:r>
            <a:r>
              <a:rPr lang="fr-FR" sz="2400" dirty="0" smtClean="0">
                <a:solidFill>
                  <a:srgbClr val="CC0000"/>
                </a:solidFill>
              </a:rPr>
              <a:t> 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000" dirty="0" smtClean="0">
                <a:solidFill>
                  <a:srgbClr val="CC0000"/>
                </a:solidFill>
              </a:rPr>
              <a:t>5 </a:t>
            </a:r>
            <a:r>
              <a:rPr lang="fr-FR" sz="2000" dirty="0" err="1"/>
              <a:t>H</a:t>
            </a:r>
            <a:r>
              <a:rPr lang="fr-FR" sz="2000" dirty="0" err="1" smtClean="0"/>
              <a:t>onorary</a:t>
            </a:r>
            <a:r>
              <a:rPr lang="fr-FR" sz="2000" dirty="0" smtClean="0"/>
              <a:t> </a:t>
            </a:r>
            <a:r>
              <a:rPr lang="fr-FR" sz="2000" dirty="0" err="1" smtClean="0"/>
              <a:t>members</a:t>
            </a:r>
            <a:r>
              <a:rPr lang="fr-FR" sz="2000" dirty="0" smtClean="0"/>
              <a:t>: </a:t>
            </a:r>
            <a:r>
              <a:rPr lang="fr-FR" sz="2000" dirty="0" err="1" smtClean="0"/>
              <a:t>Emanuela</a:t>
            </a:r>
            <a:r>
              <a:rPr lang="fr-FR" sz="2000" dirty="0" smtClean="0"/>
              <a:t> </a:t>
            </a:r>
            <a:r>
              <a:rPr lang="fr-FR" sz="2000" dirty="0" err="1" smtClean="0"/>
              <a:t>Magno</a:t>
            </a:r>
            <a:r>
              <a:rPr lang="fr-FR" sz="2000" dirty="0" smtClean="0"/>
              <a:t> </a:t>
            </a:r>
            <a:r>
              <a:rPr lang="fr-FR" sz="2000" dirty="0" err="1" smtClean="0"/>
              <a:t>Caldognetto</a:t>
            </a:r>
            <a:r>
              <a:rPr lang="fr-FR" sz="2000" dirty="0" smtClean="0"/>
              <a:t>, </a:t>
            </a:r>
            <a:r>
              <a:rPr lang="fr-FR" sz="2000" dirty="0"/>
              <a:t>Arianna </a:t>
            </a:r>
            <a:r>
              <a:rPr lang="fr-FR" sz="2000" dirty="0" err="1"/>
              <a:t>Uguzzoni</a:t>
            </a:r>
            <a:r>
              <a:rPr lang="fr-FR" sz="2000" dirty="0"/>
              <a:t>, </a:t>
            </a:r>
            <a:r>
              <a:rPr lang="fr-FR" sz="2000" dirty="0" smtClean="0"/>
              <a:t>Pier Luigi </a:t>
            </a:r>
            <a:r>
              <a:rPr lang="fr-FR" sz="2000" dirty="0" err="1" smtClean="0"/>
              <a:t>Salza</a:t>
            </a:r>
            <a:r>
              <a:rPr lang="fr-FR" sz="2000" dirty="0" smtClean="0"/>
              <a:t>, </a:t>
            </a:r>
            <a:r>
              <a:rPr lang="fr-FR" sz="2000" dirty="0" err="1" smtClean="0"/>
              <a:t>Piermarco</a:t>
            </a:r>
            <a:r>
              <a:rPr lang="fr-FR" sz="2000" dirty="0" smtClean="0"/>
              <a:t> </a:t>
            </a:r>
            <a:r>
              <a:rPr lang="fr-FR" sz="2000" dirty="0" err="1" smtClean="0"/>
              <a:t>Bertinetto</a:t>
            </a:r>
            <a:r>
              <a:rPr lang="fr-FR" sz="2000" dirty="0" smtClean="0"/>
              <a:t> and Piero </a:t>
            </a:r>
            <a:r>
              <a:rPr lang="fr-FR" sz="2000" dirty="0" err="1" smtClean="0"/>
              <a:t>Cosi</a:t>
            </a:r>
            <a:r>
              <a:rPr lang="fr-FR" sz="2000" dirty="0" smtClean="0"/>
              <a:t> </a:t>
            </a:r>
          </a:p>
        </p:txBody>
      </p:sp>
      <p:pic>
        <p:nvPicPr>
          <p:cNvPr id="6" name="Picture 2" descr="Associazione Italiana di Scienze della Vo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" y="38516"/>
            <a:ext cx="2881265" cy="93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4649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 smtClean="0">
                <a:solidFill>
                  <a:srgbClr val="CC0000"/>
                </a:solidFill>
              </a:rPr>
              <a:t>AISV</a:t>
            </a:r>
            <a:endParaRPr lang="fr-FR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58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497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err="1">
                <a:solidFill>
                  <a:srgbClr val="CC0000"/>
                </a:solidFill>
              </a:rPr>
              <a:t>O</a:t>
            </a:r>
            <a:r>
              <a:rPr lang="fr-FR" b="1" dirty="0" err="1" smtClean="0">
                <a:solidFill>
                  <a:srgbClr val="CC0000"/>
                </a:solidFill>
                <a:cs typeface="+mj-cs"/>
              </a:rPr>
              <a:t>utcomes</a:t>
            </a:r>
            <a:r>
              <a:rPr lang="fr-FR" b="1" dirty="0" smtClean="0">
                <a:solidFill>
                  <a:srgbClr val="CC0000"/>
                </a:solidFill>
                <a:cs typeface="+mj-cs"/>
              </a:rPr>
              <a:t> </a:t>
            </a:r>
            <a:r>
              <a:rPr lang="fr-FR" b="1" dirty="0">
                <a:solidFill>
                  <a:srgbClr val="CC0000"/>
                </a:solidFill>
                <a:cs typeface="+mj-cs"/>
              </a:rPr>
              <a:t>&amp; plans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67908"/>
            <a:ext cx="8928992" cy="417796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200" dirty="0">
                <a:solidFill>
                  <a:srgbClr val="000000"/>
                </a:solidFill>
              </a:rPr>
              <a:t>Main </a:t>
            </a:r>
            <a:r>
              <a:rPr lang="fr-FR" sz="2200" dirty="0" err="1">
                <a:solidFill>
                  <a:srgbClr val="000000"/>
                </a:solidFill>
              </a:rPr>
              <a:t>conference</a:t>
            </a:r>
            <a:r>
              <a:rPr lang="fr-FR" sz="2200" dirty="0">
                <a:solidFill>
                  <a:srgbClr val="000000"/>
                </a:solidFill>
              </a:rPr>
              <a:t>: </a:t>
            </a:r>
            <a:r>
              <a:rPr lang="fr-FR" sz="2200" dirty="0" err="1" smtClean="0">
                <a:solidFill>
                  <a:srgbClr val="CC0000"/>
                </a:solidFill>
              </a:rPr>
              <a:t>Convegno</a:t>
            </a:r>
            <a:r>
              <a:rPr lang="fr-FR" sz="2200" dirty="0" smtClean="0">
                <a:solidFill>
                  <a:srgbClr val="CC0000"/>
                </a:solidFill>
              </a:rPr>
              <a:t> </a:t>
            </a:r>
            <a:r>
              <a:rPr lang="fr-FR" sz="2200" dirty="0" err="1" smtClean="0">
                <a:solidFill>
                  <a:srgbClr val="CC0000"/>
                </a:solidFill>
              </a:rPr>
              <a:t>annuale</a:t>
            </a:r>
            <a:r>
              <a:rPr lang="fr-FR" sz="2200" dirty="0" smtClean="0">
                <a:solidFill>
                  <a:srgbClr val="CC0000"/>
                </a:solidFill>
              </a:rPr>
              <a:t> </a:t>
            </a:r>
            <a:r>
              <a:rPr lang="fr-FR" sz="2200" dirty="0" err="1" smtClean="0">
                <a:solidFill>
                  <a:srgbClr val="CC0000"/>
                </a:solidFill>
              </a:rPr>
              <a:t>dell’AISV</a:t>
            </a:r>
            <a:endParaRPr lang="fr-FR" sz="2200" dirty="0">
              <a:solidFill>
                <a:srgbClr val="CC0000"/>
              </a:solidFill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200" dirty="0" err="1" smtClean="0">
                <a:solidFill>
                  <a:srgbClr val="FF0000"/>
                </a:solidFill>
              </a:rPr>
              <a:t>Each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</a:rPr>
              <a:t>year</a:t>
            </a:r>
            <a:r>
              <a:rPr lang="fr-FR" sz="2200" dirty="0" smtClean="0">
                <a:solidFill>
                  <a:srgbClr val="000000"/>
                </a:solidFill>
              </a:rPr>
              <a:t>, </a:t>
            </a:r>
            <a:r>
              <a:rPr lang="fr-FR" sz="2200" dirty="0" err="1" smtClean="0">
                <a:solidFill>
                  <a:srgbClr val="000000"/>
                </a:solidFill>
              </a:rPr>
              <a:t>around</a:t>
            </a:r>
            <a:r>
              <a:rPr lang="fr-FR" sz="2200" dirty="0" smtClean="0">
                <a:solidFill>
                  <a:srgbClr val="000000"/>
                </a:solidFill>
              </a:rPr>
              <a:t> 100 participants</a:t>
            </a:r>
            <a:endParaRPr lang="fr-FR" sz="2200" dirty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200" dirty="0" err="1" smtClean="0">
                <a:solidFill>
                  <a:srgbClr val="000000"/>
                </a:solidFill>
              </a:rPr>
              <a:t>Next</a:t>
            </a:r>
            <a:r>
              <a:rPr lang="fr-FR" sz="2200" dirty="0">
                <a:solidFill>
                  <a:srgbClr val="000000"/>
                </a:solidFill>
              </a:rPr>
              <a:t>: </a:t>
            </a:r>
            <a:r>
              <a:rPr lang="fr-FR" sz="2200" dirty="0" smtClean="0">
                <a:solidFill>
                  <a:srgbClr val="000000"/>
                </a:solidFill>
              </a:rPr>
              <a:t>Cosenza, 29-31 </a:t>
            </a:r>
            <a:r>
              <a:rPr lang="fr-FR" sz="2200" dirty="0" err="1" smtClean="0">
                <a:solidFill>
                  <a:srgbClr val="000000"/>
                </a:solidFill>
              </a:rPr>
              <a:t>January</a:t>
            </a:r>
            <a:r>
              <a:rPr lang="fr-FR" sz="2200" dirty="0" smtClean="0">
                <a:solidFill>
                  <a:srgbClr val="000000"/>
                </a:solidFill>
              </a:rPr>
              <a:t> 2020 «  </a:t>
            </a:r>
            <a:r>
              <a:rPr lang="fr-FR" sz="2200" dirty="0" err="1" smtClean="0">
                <a:solidFill>
                  <a:srgbClr val="000000"/>
                </a:solidFill>
              </a:rPr>
              <a:t>Linguistic</a:t>
            </a:r>
            <a:r>
              <a:rPr lang="fr-FR" sz="2200" dirty="0" smtClean="0">
                <a:solidFill>
                  <a:srgbClr val="000000"/>
                </a:solidFill>
              </a:rPr>
              <a:t> variation in contact situations»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endParaRPr lang="fr-FR" sz="2200" dirty="0" smtClean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200" dirty="0" err="1" smtClean="0">
                <a:solidFill>
                  <a:srgbClr val="000000"/>
                </a:solidFill>
              </a:rPr>
              <a:t>Pubblications</a:t>
            </a:r>
            <a:endParaRPr lang="fr-FR" sz="2200" dirty="0" smtClean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200" dirty="0" err="1" smtClean="0">
                <a:solidFill>
                  <a:srgbClr val="FF0000"/>
                </a:solidFill>
              </a:rPr>
              <a:t>Studi</a:t>
            </a:r>
            <a:r>
              <a:rPr lang="fr-FR" sz="2200" dirty="0" smtClean="0">
                <a:solidFill>
                  <a:srgbClr val="FF0000"/>
                </a:solidFill>
              </a:rPr>
              <a:t> AISV</a:t>
            </a:r>
            <a:r>
              <a:rPr lang="fr-FR" sz="2200" dirty="0" smtClean="0">
                <a:solidFill>
                  <a:srgbClr val="000000"/>
                </a:solidFill>
              </a:rPr>
              <a:t>: </a:t>
            </a:r>
            <a:r>
              <a:rPr lang="fr-FR" sz="2200" dirty="0" err="1" smtClean="0">
                <a:solidFill>
                  <a:srgbClr val="000000"/>
                </a:solidFill>
              </a:rPr>
              <a:t>selection</a:t>
            </a:r>
            <a:r>
              <a:rPr lang="fr-FR" sz="2200" dirty="0" smtClean="0">
                <a:solidFill>
                  <a:srgbClr val="000000"/>
                </a:solidFill>
              </a:rPr>
              <a:t> of </a:t>
            </a:r>
            <a:r>
              <a:rPr lang="fr-FR" sz="2200" dirty="0" err="1" smtClean="0">
                <a:solidFill>
                  <a:srgbClr val="000000"/>
                </a:solidFill>
              </a:rPr>
              <a:t>papers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presented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during</a:t>
            </a:r>
            <a:r>
              <a:rPr lang="fr-FR" sz="2200" dirty="0" smtClean="0">
                <a:solidFill>
                  <a:srgbClr val="000000"/>
                </a:solidFill>
              </a:rPr>
              <a:t> the </a:t>
            </a:r>
            <a:r>
              <a:rPr lang="fr-FR" sz="2200" dirty="0" err="1" smtClean="0">
                <a:solidFill>
                  <a:srgbClr val="000000"/>
                </a:solidFill>
              </a:rPr>
              <a:t>annual</a:t>
            </a:r>
            <a:r>
              <a:rPr lang="fr-FR" sz="2200" dirty="0" smtClean="0">
                <a:solidFill>
                  <a:srgbClr val="000000"/>
                </a:solidFill>
              </a:rPr>
              <a:t> meeting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200" dirty="0" err="1" smtClean="0">
                <a:solidFill>
                  <a:srgbClr val="FF0000"/>
                </a:solidFill>
              </a:rPr>
              <a:t>Studi</a:t>
            </a:r>
            <a:r>
              <a:rPr lang="fr-FR" sz="2200" dirty="0" smtClean="0">
                <a:solidFill>
                  <a:srgbClr val="FF0000"/>
                </a:solidFill>
              </a:rPr>
              <a:t> AISV – </a:t>
            </a:r>
            <a:r>
              <a:rPr lang="fr-FR" sz="2200" dirty="0" err="1" smtClean="0">
                <a:solidFill>
                  <a:srgbClr val="FF0000"/>
                </a:solidFill>
              </a:rPr>
              <a:t>monographs</a:t>
            </a:r>
            <a:r>
              <a:rPr lang="fr-FR" sz="2200" dirty="0" smtClean="0">
                <a:solidFill>
                  <a:srgbClr val="000000"/>
                </a:solidFill>
              </a:rPr>
              <a:t>: books on speech </a:t>
            </a:r>
            <a:r>
              <a:rPr lang="fr-FR" sz="2200" dirty="0" err="1" smtClean="0">
                <a:solidFill>
                  <a:srgbClr val="000000"/>
                </a:solidFill>
              </a:rPr>
              <a:t>related</a:t>
            </a:r>
            <a:r>
              <a:rPr lang="fr-FR" sz="2200" dirty="0" smtClean="0">
                <a:solidFill>
                  <a:srgbClr val="000000"/>
                </a:solidFill>
              </a:rPr>
              <a:t> issues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673100" y="18161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>
              <a:cs typeface="+mn-cs"/>
            </a:endParaRPr>
          </a:p>
        </p:txBody>
      </p:sp>
      <p:pic>
        <p:nvPicPr>
          <p:cNvPr id="7" name="Picture 2" descr="Associazione Italiana di Scienze della Vo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" y="38516"/>
            <a:ext cx="2881265" cy="93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855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497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err="1">
                <a:solidFill>
                  <a:srgbClr val="CC0000"/>
                </a:solidFill>
              </a:rPr>
              <a:t>O</a:t>
            </a:r>
            <a:r>
              <a:rPr lang="fr-FR" b="1" dirty="0" err="1" smtClean="0">
                <a:solidFill>
                  <a:srgbClr val="CC0000"/>
                </a:solidFill>
                <a:cs typeface="+mj-cs"/>
              </a:rPr>
              <a:t>utcomes</a:t>
            </a:r>
            <a:r>
              <a:rPr lang="fr-FR" b="1" dirty="0" smtClean="0">
                <a:solidFill>
                  <a:srgbClr val="CC0000"/>
                </a:solidFill>
                <a:cs typeface="+mj-cs"/>
              </a:rPr>
              <a:t> </a:t>
            </a:r>
            <a:r>
              <a:rPr lang="fr-FR" b="1" dirty="0">
                <a:solidFill>
                  <a:srgbClr val="CC0000"/>
                </a:solidFill>
                <a:cs typeface="+mj-cs"/>
              </a:rPr>
              <a:t>&amp; plans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26624"/>
            <a:ext cx="8928992" cy="579598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200" dirty="0" smtClean="0">
                <a:solidFill>
                  <a:srgbClr val="000000"/>
                </a:solidFill>
              </a:rPr>
              <a:t>Communication and collaborations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200" dirty="0" smtClean="0">
                <a:solidFill>
                  <a:srgbClr val="000000"/>
                </a:solidFill>
              </a:rPr>
              <a:t>Web site, Newsletter (3 times a </a:t>
            </a:r>
            <a:r>
              <a:rPr lang="fr-FR" sz="2200" dirty="0" err="1" smtClean="0">
                <a:solidFill>
                  <a:srgbClr val="000000"/>
                </a:solidFill>
              </a:rPr>
              <a:t>year</a:t>
            </a:r>
            <a:r>
              <a:rPr lang="fr-FR" sz="22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200" dirty="0" err="1" smtClean="0">
                <a:solidFill>
                  <a:srgbClr val="000000"/>
                </a:solidFill>
              </a:rPr>
              <a:t>Other</a:t>
            </a:r>
            <a:r>
              <a:rPr lang="fr-FR" sz="2200" dirty="0" smtClean="0">
                <a:solidFill>
                  <a:srgbClr val="000000"/>
                </a:solidFill>
              </a:rPr>
              <a:t> Scientific associations: AISO (Oral </a:t>
            </a:r>
            <a:r>
              <a:rPr lang="fr-FR" sz="2200" dirty="0" err="1" smtClean="0">
                <a:solidFill>
                  <a:srgbClr val="000000"/>
                </a:solidFill>
              </a:rPr>
              <a:t>studies</a:t>
            </a:r>
            <a:r>
              <a:rPr lang="fr-FR" sz="22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200" dirty="0" smtClean="0">
                <a:solidFill>
                  <a:srgbClr val="000000"/>
                </a:solidFill>
              </a:rPr>
              <a:t>AISV </a:t>
            </a:r>
            <a:r>
              <a:rPr lang="fr-FR" sz="2200" dirty="0" err="1" smtClean="0">
                <a:solidFill>
                  <a:srgbClr val="000000"/>
                </a:solidFill>
              </a:rPr>
              <a:t>Delegate</a:t>
            </a:r>
            <a:r>
              <a:rPr lang="fr-FR" sz="2200" dirty="0" smtClean="0">
                <a:solidFill>
                  <a:srgbClr val="000000"/>
                </a:solidFill>
              </a:rPr>
              <a:t> for ISCA (Piero </a:t>
            </a:r>
            <a:r>
              <a:rPr lang="fr-FR" sz="2200" dirty="0" err="1" smtClean="0">
                <a:solidFill>
                  <a:srgbClr val="000000"/>
                </a:solidFill>
              </a:rPr>
              <a:t>Cosi</a:t>
            </a:r>
            <a:r>
              <a:rPr lang="fr-FR" sz="2200" dirty="0" smtClean="0">
                <a:solidFill>
                  <a:srgbClr val="000000"/>
                </a:solidFill>
              </a:rPr>
              <a:t>), for CLARIN (Silvia </a:t>
            </a:r>
            <a:r>
              <a:rPr lang="fr-FR" sz="2200" dirty="0" err="1" smtClean="0">
                <a:solidFill>
                  <a:srgbClr val="000000"/>
                </a:solidFill>
              </a:rPr>
              <a:t>Calamai</a:t>
            </a:r>
            <a:r>
              <a:rPr lang="fr-FR" sz="2200" smtClean="0">
                <a:solidFill>
                  <a:srgbClr val="000000"/>
                </a:solidFill>
              </a:rPr>
              <a:t>)</a:t>
            </a:r>
            <a:endParaRPr lang="fr-FR" sz="2200" dirty="0" smtClean="0">
              <a:solidFill>
                <a:srgbClr val="000000"/>
              </a:solidFill>
            </a:endParaRPr>
          </a:p>
          <a:p>
            <a:pPr lvl="3">
              <a:lnSpc>
                <a:spcPct val="110000"/>
              </a:lnSpc>
              <a:spcBef>
                <a:spcPts val="600"/>
              </a:spcBef>
              <a:buClr>
                <a:srgbClr val="CC0000"/>
              </a:buClr>
              <a:defRPr/>
            </a:pPr>
            <a:endParaRPr lang="fr-FR" sz="1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200" dirty="0" smtClean="0">
                <a:solidFill>
                  <a:srgbClr val="CC0000"/>
                </a:solidFill>
              </a:rPr>
              <a:t>Financial </a:t>
            </a:r>
            <a:r>
              <a:rPr lang="fr-FR" sz="2200" dirty="0">
                <a:solidFill>
                  <a:srgbClr val="CC0000"/>
                </a:solidFill>
              </a:rPr>
              <a:t>and scientific sponsorship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200" dirty="0">
                <a:solidFill>
                  <a:srgbClr val="000000"/>
                </a:solidFill>
              </a:rPr>
              <a:t>Award for the </a:t>
            </a:r>
            <a:r>
              <a:rPr lang="fr-FR" sz="2200" dirty="0">
                <a:solidFill>
                  <a:srgbClr val="CC0000"/>
                </a:solidFill>
              </a:rPr>
              <a:t>best </a:t>
            </a:r>
            <a:r>
              <a:rPr lang="fr-FR" sz="2200" dirty="0" err="1" smtClean="0">
                <a:solidFill>
                  <a:srgbClr val="CC0000"/>
                </a:solidFill>
              </a:rPr>
              <a:t>student</a:t>
            </a:r>
            <a:r>
              <a:rPr lang="fr-FR" sz="2200" dirty="0" smtClean="0">
                <a:solidFill>
                  <a:srgbClr val="CC0000"/>
                </a:solidFill>
              </a:rPr>
              <a:t> </a:t>
            </a:r>
            <a:r>
              <a:rPr lang="fr-FR" sz="2200" dirty="0" err="1" smtClean="0">
                <a:solidFill>
                  <a:srgbClr val="CC0000"/>
                </a:solidFill>
              </a:rPr>
              <a:t>paper</a:t>
            </a:r>
            <a:r>
              <a:rPr lang="fr-FR" sz="2200" dirty="0" smtClean="0">
                <a:solidFill>
                  <a:srgbClr val="CC0000"/>
                </a:solidFill>
              </a:rPr>
              <a:t> </a:t>
            </a:r>
            <a:r>
              <a:rPr lang="fr-FR" sz="2200" dirty="0" err="1" smtClean="0"/>
              <a:t>during</a:t>
            </a:r>
            <a:r>
              <a:rPr lang="fr-FR" sz="2200" dirty="0" smtClean="0"/>
              <a:t> the </a:t>
            </a:r>
            <a:r>
              <a:rPr lang="fr-FR" sz="2200" dirty="0" err="1" smtClean="0"/>
              <a:t>annual</a:t>
            </a:r>
            <a:r>
              <a:rPr lang="fr-FR" sz="2200" dirty="0" smtClean="0"/>
              <a:t> meeting</a:t>
            </a:r>
            <a:endParaRPr lang="fr-FR" sz="2200" dirty="0"/>
          </a:p>
          <a:p>
            <a:pPr lvl="1"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200" dirty="0" smtClean="0">
                <a:solidFill>
                  <a:srgbClr val="000000"/>
                </a:solidFill>
              </a:rPr>
              <a:t>Support and </a:t>
            </a:r>
            <a:r>
              <a:rPr lang="fr-FR" sz="2200" dirty="0" err="1" smtClean="0">
                <a:solidFill>
                  <a:srgbClr val="FF0000"/>
                </a:solidFill>
              </a:rPr>
              <a:t>sponsorship</a:t>
            </a:r>
            <a:r>
              <a:rPr lang="fr-FR" sz="2200" dirty="0" smtClean="0">
                <a:solidFill>
                  <a:srgbClr val="FF0000"/>
                </a:solidFill>
              </a:rPr>
              <a:t> for </a:t>
            </a:r>
            <a:r>
              <a:rPr lang="fr-FR" sz="2200" dirty="0">
                <a:solidFill>
                  <a:srgbClr val="FF0000"/>
                </a:solidFill>
              </a:rPr>
              <a:t>the organization of </a:t>
            </a:r>
            <a:r>
              <a:rPr lang="fr-FR" sz="2200" dirty="0" err="1">
                <a:solidFill>
                  <a:srgbClr val="CC0000"/>
                </a:solidFill>
              </a:rPr>
              <a:t>scientific</a:t>
            </a:r>
            <a:r>
              <a:rPr lang="fr-FR" sz="2200" dirty="0">
                <a:solidFill>
                  <a:srgbClr val="CC0000"/>
                </a:solidFill>
              </a:rPr>
              <a:t> </a:t>
            </a:r>
            <a:r>
              <a:rPr lang="fr-FR" sz="2200" dirty="0" err="1" smtClean="0">
                <a:solidFill>
                  <a:srgbClr val="CC0000"/>
                </a:solidFill>
              </a:rPr>
              <a:t>events</a:t>
            </a:r>
            <a:endParaRPr lang="fr-FR" sz="2200" dirty="0" smtClean="0">
              <a:solidFill>
                <a:srgbClr val="000000"/>
              </a:solidFill>
            </a:endParaRPr>
          </a:p>
          <a:p>
            <a:pPr lvl="2">
              <a:spcBef>
                <a:spcPts val="0"/>
              </a:spcBef>
              <a:buClr>
                <a:srgbClr val="CC0000"/>
              </a:buClr>
              <a:defRPr/>
            </a:pPr>
            <a:r>
              <a:rPr lang="fr-FR" sz="2100" dirty="0" err="1" smtClean="0">
                <a:solidFill>
                  <a:srgbClr val="000000"/>
                </a:solidFill>
              </a:rPr>
              <a:t>Phonetics</a:t>
            </a:r>
            <a:r>
              <a:rPr lang="fr-FR" sz="2100" dirty="0" smtClean="0">
                <a:solidFill>
                  <a:srgbClr val="000000"/>
                </a:solidFill>
              </a:rPr>
              <a:t> and </a:t>
            </a:r>
            <a:r>
              <a:rPr lang="fr-FR" sz="2100" dirty="0" err="1" smtClean="0">
                <a:solidFill>
                  <a:srgbClr val="000000"/>
                </a:solidFill>
              </a:rPr>
              <a:t>Phonology</a:t>
            </a:r>
            <a:r>
              <a:rPr lang="fr-FR" sz="2100" dirty="0" smtClean="0">
                <a:solidFill>
                  <a:srgbClr val="000000"/>
                </a:solidFill>
              </a:rPr>
              <a:t> in Europe - </a:t>
            </a:r>
            <a:r>
              <a:rPr lang="fr-FR" sz="2100" dirty="0" err="1" smtClean="0">
                <a:solidFill>
                  <a:srgbClr val="000000"/>
                </a:solidFill>
              </a:rPr>
              <a:t>PaPE</a:t>
            </a:r>
            <a:r>
              <a:rPr lang="fr-FR" sz="2100" dirty="0" smtClean="0">
                <a:solidFill>
                  <a:srgbClr val="000000"/>
                </a:solidFill>
              </a:rPr>
              <a:t> 2019, Lecce (17-19 </a:t>
            </a:r>
            <a:r>
              <a:rPr lang="fr-FR" sz="2100" dirty="0" err="1" smtClean="0">
                <a:solidFill>
                  <a:srgbClr val="000000"/>
                </a:solidFill>
              </a:rPr>
              <a:t>June</a:t>
            </a:r>
            <a:r>
              <a:rPr lang="fr-FR" sz="2100" dirty="0" smtClean="0">
                <a:solidFill>
                  <a:srgbClr val="000000"/>
                </a:solidFill>
              </a:rPr>
              <a:t>)</a:t>
            </a:r>
          </a:p>
          <a:p>
            <a:pPr lvl="2">
              <a:spcBef>
                <a:spcPts val="600"/>
              </a:spcBef>
              <a:buClr>
                <a:srgbClr val="CC0000"/>
              </a:buClr>
              <a:defRPr/>
            </a:pPr>
            <a:r>
              <a:rPr lang="it-IT" sz="2100" dirty="0" smtClean="0"/>
              <a:t>Conference on </a:t>
            </a:r>
            <a:r>
              <a:rPr lang="it-IT" sz="2100" dirty="0" err="1" smtClean="0"/>
              <a:t>Transcription</a:t>
            </a:r>
            <a:r>
              <a:rPr lang="it-IT" sz="2100" dirty="0" smtClean="0"/>
              <a:t> – AISO (</a:t>
            </a:r>
            <a:r>
              <a:rPr lang="it-IT" sz="2100" dirty="0" err="1" smtClean="0"/>
              <a:t>June</a:t>
            </a:r>
            <a:r>
              <a:rPr lang="it-IT" sz="2100" dirty="0" smtClean="0"/>
              <a:t> </a:t>
            </a:r>
            <a:r>
              <a:rPr lang="it-IT" sz="2100" dirty="0"/>
              <a:t>2020, </a:t>
            </a:r>
            <a:r>
              <a:rPr lang="it-IT" sz="2100" dirty="0" smtClean="0"/>
              <a:t>Milan)</a:t>
            </a:r>
          </a:p>
          <a:p>
            <a:pPr lvl="4">
              <a:spcBef>
                <a:spcPts val="600"/>
              </a:spcBef>
              <a:buClr>
                <a:srgbClr val="CC0000"/>
              </a:buClr>
              <a:defRPr/>
            </a:pPr>
            <a:endParaRPr lang="fr-FR" sz="1700" dirty="0" smtClean="0">
              <a:solidFill>
                <a:srgbClr val="CC0000"/>
              </a:solidFill>
            </a:endParaRPr>
          </a:p>
          <a:p>
            <a:pPr lvl="1"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200" dirty="0" smtClean="0">
                <a:solidFill>
                  <a:srgbClr val="CC0000"/>
                </a:solidFill>
              </a:rPr>
              <a:t>Grants </a:t>
            </a:r>
            <a:r>
              <a:rPr lang="fr-FR" sz="2200" dirty="0" smtClean="0">
                <a:solidFill>
                  <a:srgbClr val="000000"/>
                </a:solidFill>
              </a:rPr>
              <a:t>for </a:t>
            </a:r>
            <a:r>
              <a:rPr lang="fr-FR" sz="2200" dirty="0" err="1" smtClean="0">
                <a:solidFill>
                  <a:srgbClr val="000000"/>
                </a:solidFill>
              </a:rPr>
              <a:t>students</a:t>
            </a:r>
            <a:r>
              <a:rPr lang="fr-FR" sz="2200" dirty="0" smtClean="0">
                <a:solidFill>
                  <a:srgbClr val="000000"/>
                </a:solidFill>
              </a:rPr>
              <a:t> &amp; </a:t>
            </a:r>
            <a:r>
              <a:rPr lang="fr-FR" sz="2200" dirty="0" err="1" smtClean="0">
                <a:solidFill>
                  <a:srgbClr val="000000"/>
                </a:solidFill>
              </a:rPr>
              <a:t>postdocs</a:t>
            </a:r>
            <a:endParaRPr lang="fr-FR" sz="2200" dirty="0" smtClean="0">
              <a:solidFill>
                <a:srgbClr val="000000"/>
              </a:solidFill>
            </a:endParaRPr>
          </a:p>
          <a:p>
            <a:pPr lvl="2">
              <a:spcBef>
                <a:spcPts val="600"/>
              </a:spcBef>
              <a:buClr>
                <a:srgbClr val="CC0000"/>
              </a:buClr>
              <a:defRPr/>
            </a:pPr>
            <a:r>
              <a:rPr lang="fr-FR" sz="2200" dirty="0" smtClean="0">
                <a:solidFill>
                  <a:srgbClr val="000000"/>
                </a:solidFill>
              </a:rPr>
              <a:t>Call for 4-5 </a:t>
            </a:r>
            <a:r>
              <a:rPr lang="fr-FR" sz="2200" dirty="0" err="1">
                <a:solidFill>
                  <a:srgbClr val="000000"/>
                </a:solidFill>
              </a:rPr>
              <a:t>grants</a:t>
            </a:r>
            <a:r>
              <a:rPr lang="fr-FR" sz="2200" dirty="0">
                <a:solidFill>
                  <a:srgbClr val="000000"/>
                </a:solidFill>
              </a:rPr>
              <a:t> </a:t>
            </a:r>
            <a:r>
              <a:rPr lang="fr-FR" sz="2200" dirty="0" err="1">
                <a:solidFill>
                  <a:srgbClr val="000000"/>
                </a:solidFill>
              </a:rPr>
              <a:t>each</a:t>
            </a:r>
            <a:r>
              <a:rPr lang="fr-FR" sz="2200" dirty="0">
                <a:solidFill>
                  <a:srgbClr val="000000"/>
                </a:solidFill>
              </a:rPr>
              <a:t> </a:t>
            </a:r>
            <a:r>
              <a:rPr lang="fr-FR" sz="2200" dirty="0" err="1">
                <a:solidFill>
                  <a:srgbClr val="000000"/>
                </a:solidFill>
              </a:rPr>
              <a:t>year</a:t>
            </a:r>
            <a:endParaRPr lang="en-US" sz="2200" dirty="0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673100" y="18161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>
              <a:cs typeface="+mn-cs"/>
            </a:endParaRPr>
          </a:p>
        </p:txBody>
      </p:sp>
      <p:pic>
        <p:nvPicPr>
          <p:cNvPr id="7" name="Picture 2" descr="Associazione Italiana di Scienze della Vo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" y="38516"/>
            <a:ext cx="2881265" cy="93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409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SIGRU </a:t>
            </a:r>
            <a:r>
              <a:rPr lang="en-GB" b="1" dirty="0" smtClean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outcomes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23834"/>
            <a:ext cx="8229600" cy="4802330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Organization </a:t>
            </a:r>
            <a:r>
              <a:rPr lang="en-US" sz="2000" dirty="0"/>
              <a:t>of the</a:t>
            </a:r>
            <a:r>
              <a:rPr lang="en-US" sz="2000" b="1" dirty="0"/>
              <a:t> Conference on Conversational Russian Speech Analysis </a:t>
            </a:r>
            <a:r>
              <a:rPr lang="en-US" sz="2000" dirty="0"/>
              <a:t>and</a:t>
            </a:r>
            <a:r>
              <a:rPr lang="en-US" sz="2000" b="1" dirty="0"/>
              <a:t> </a:t>
            </a:r>
            <a:r>
              <a:rPr lang="en-US" sz="2000" dirty="0"/>
              <a:t>publication of its </a:t>
            </a:r>
            <a:r>
              <a:rPr lang="en-US" sz="2000" b="1" dirty="0"/>
              <a:t>Proceedings </a:t>
            </a:r>
            <a:r>
              <a:rPr lang="en-US" sz="2000" dirty="0"/>
              <a:t>in</a:t>
            </a:r>
            <a:r>
              <a:rPr lang="en-US" sz="2000" b="1" dirty="0"/>
              <a:t> </a:t>
            </a:r>
            <a:r>
              <a:rPr lang="en-US" sz="2000" dirty="0"/>
              <a:t>Russian with English abstracts, January 2019. Official biannual seminar of SIGRU.</a:t>
            </a:r>
            <a:endParaRPr lang="en-GB" sz="2000" dirty="0"/>
          </a:p>
          <a:p>
            <a:pPr lvl="0"/>
            <a:r>
              <a:rPr lang="en-US" sz="2000" dirty="0"/>
              <a:t>Promotion of the </a:t>
            </a:r>
            <a:r>
              <a:rPr lang="en-US" sz="2000" b="1" dirty="0"/>
              <a:t>session on Phonetics at the XLVIII International Philological Conference</a:t>
            </a:r>
            <a:r>
              <a:rPr lang="en-US" sz="2000" dirty="0"/>
              <a:t> in March, 2019 in Saint-Petersburg.</a:t>
            </a:r>
            <a:endParaRPr lang="en-GB" sz="2000" dirty="0"/>
          </a:p>
          <a:p>
            <a:pPr lvl="0"/>
            <a:r>
              <a:rPr lang="en-US" sz="2000" dirty="0"/>
              <a:t>Support of </a:t>
            </a:r>
            <a:r>
              <a:rPr lang="en-US" sz="2000" b="1" dirty="0"/>
              <a:t>Conference in Speech and Computer (SPECOM 2019)</a:t>
            </a:r>
            <a:r>
              <a:rPr lang="en-US" sz="2000" dirty="0"/>
              <a:t>, </a:t>
            </a:r>
            <a:r>
              <a:rPr lang="en-US" sz="2000" u="sng" dirty="0">
                <a:hlinkClick r:id="rId2"/>
              </a:rPr>
              <a:t>http://specom.nw.ru</a:t>
            </a:r>
            <a:r>
              <a:rPr lang="en-US" sz="2000" dirty="0"/>
              <a:t>.</a:t>
            </a:r>
            <a:endParaRPr lang="en-GB" sz="2000" dirty="0"/>
          </a:p>
          <a:p>
            <a:pPr lvl="0"/>
            <a:r>
              <a:rPr lang="en-US" sz="2000" dirty="0"/>
              <a:t>Co-organization of </a:t>
            </a:r>
            <a:r>
              <a:rPr lang="en-US" sz="2000" b="1" dirty="0"/>
              <a:t>biannual Conference on Corpus Linguistics</a:t>
            </a:r>
            <a:r>
              <a:rPr lang="en-US" sz="2000" dirty="0"/>
              <a:t>, gathering specialists in the field from all the Russia, June 2019 (</a:t>
            </a:r>
            <a:r>
              <a:rPr lang="en-US" sz="2000" u="sng" dirty="0">
                <a:hlinkClick r:id="rId3"/>
              </a:rPr>
              <a:t>https://events.spbu.ru/events/corpora-2019?lang=Eng</a:t>
            </a:r>
            <a:r>
              <a:rPr lang="en-US" sz="2000" dirty="0"/>
              <a:t>).</a:t>
            </a:r>
            <a:endParaRPr lang="en-GB" sz="2000" dirty="0"/>
          </a:p>
          <a:p>
            <a:pPr lvl="0"/>
            <a:r>
              <a:rPr lang="en-US" sz="2000" dirty="0"/>
              <a:t>Publication of the </a:t>
            </a:r>
            <a:r>
              <a:rPr lang="en-US" sz="2000" b="1" dirty="0"/>
              <a:t>“Phonetic Lyceum”, vol. 5</a:t>
            </a:r>
            <a:r>
              <a:rPr lang="en-US" sz="2000" dirty="0"/>
              <a:t> – a collection of student articles on phonetics and speech technologies, written in</a:t>
            </a:r>
            <a:r>
              <a:rPr lang="en-US" sz="2000" b="1" dirty="0"/>
              <a:t> </a:t>
            </a:r>
            <a:r>
              <a:rPr lang="en-US" sz="2000" dirty="0"/>
              <a:t>Russian with English abstracts, indexed in Russian Citation Index (</a:t>
            </a:r>
            <a:r>
              <a:rPr lang="en-US" sz="2000" u="sng" dirty="0">
                <a:hlinkClick r:id="rId4"/>
              </a:rPr>
              <a:t>https://elibrary.ru/item.asp?id=38544202</a:t>
            </a:r>
            <a:r>
              <a:rPr lang="en-US" sz="2000" dirty="0" smtClean="0"/>
              <a:t>).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25736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496" y="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SIGRU </a:t>
            </a:r>
            <a:r>
              <a:rPr lang="en-GB" b="1" dirty="0" smtClean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plans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9242"/>
            <a:ext cx="8229600" cy="4856921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Promotion </a:t>
            </a:r>
            <a:r>
              <a:rPr lang="en-US" sz="2000" dirty="0"/>
              <a:t>of the </a:t>
            </a:r>
            <a:r>
              <a:rPr lang="en-US" sz="2000" b="1" dirty="0"/>
              <a:t>session on Phonetics at the XLIX International Philological Conference</a:t>
            </a:r>
            <a:r>
              <a:rPr lang="en-US" sz="2000" dirty="0"/>
              <a:t> in Saint-Petersburg.</a:t>
            </a:r>
            <a:endParaRPr lang="en-GB" sz="2000" dirty="0"/>
          </a:p>
          <a:p>
            <a:pPr lvl="0"/>
            <a:r>
              <a:rPr lang="en-US" sz="2000" dirty="0"/>
              <a:t>Co-organization of </a:t>
            </a:r>
            <a:r>
              <a:rPr lang="en-US" sz="2000" b="1" dirty="0"/>
              <a:t>Conference in Speech and Computer (SPECOM 2020)</a:t>
            </a:r>
            <a:r>
              <a:rPr lang="en-US" sz="2000" dirty="0"/>
              <a:t>.</a:t>
            </a:r>
            <a:endParaRPr lang="en-GB" sz="2000" dirty="0"/>
          </a:p>
          <a:p>
            <a:pPr lvl="0"/>
            <a:r>
              <a:rPr lang="en-US" sz="2000" dirty="0"/>
              <a:t>Publication of the </a:t>
            </a:r>
            <a:r>
              <a:rPr lang="en-US" sz="2000" b="1" dirty="0"/>
              <a:t>“Phonetic Lyceum”, vol. 6</a:t>
            </a:r>
            <a:r>
              <a:rPr lang="en-US" sz="2000" dirty="0"/>
              <a:t> – a collection of student articles on phonetics and speech technologies, written in</a:t>
            </a:r>
            <a:r>
              <a:rPr lang="en-US" sz="2000" b="1" dirty="0"/>
              <a:t> </a:t>
            </a:r>
            <a:r>
              <a:rPr lang="en-US" sz="2000" dirty="0"/>
              <a:t>Russian with English abstracts, indexed in Russian Citation Index</a:t>
            </a:r>
            <a:r>
              <a:rPr lang="en-US" sz="2000" dirty="0" smtClean="0"/>
              <a:t>.</a:t>
            </a:r>
            <a:endParaRPr lang="en-GB" sz="2800" dirty="0"/>
          </a:p>
          <a:p>
            <a:pPr marL="0" lv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965557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1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84D1"/>
                </a:solidFill>
              </a:rPr>
              <a:t>Discussions</a:t>
            </a:r>
            <a:endParaRPr lang="en-US" sz="5400" dirty="0">
              <a:solidFill>
                <a:srgbClr val="0084D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5274"/>
            <a:ext cx="8507288" cy="54545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Workshops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IS satellites: too many? Difficult to choose between overlapping dates? Competing with IS sessions?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Partnership with other associations/workshop series (e.g. WOCCI + ICMI, AVSP + </a:t>
            </a:r>
            <a:r>
              <a:rPr lang="en-US" sz="2400" dirty="0" err="1" smtClean="0"/>
              <a:t>ICPhS</a:t>
            </a:r>
            <a:r>
              <a:rPr lang="en-US" sz="2400" dirty="0" smtClean="0"/>
              <a:t>): pros (SIG at frontiers) vs. cons (drop-outs of regular attendees, copyrights)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Avoid workshops with no ISCA endorsement</a:t>
            </a:r>
          </a:p>
          <a:p>
            <a:r>
              <a:rPr lang="en-US" sz="2800" dirty="0" smtClean="0"/>
              <a:t>SIG treasures, workshop cash-flows</a:t>
            </a:r>
          </a:p>
          <a:p>
            <a:r>
              <a:rPr lang="en-US" sz="2800" dirty="0" smtClean="0"/>
              <a:t>New SIGs</a:t>
            </a:r>
          </a:p>
          <a:p>
            <a:pPr lvl="1"/>
            <a:r>
              <a:rPr lang="en-US" sz="2400" dirty="0" err="1" smtClean="0"/>
              <a:t>NoLISP</a:t>
            </a:r>
            <a:r>
              <a:rPr lang="en-US" sz="2400" dirty="0" smtClean="0"/>
              <a:t>, speech production, phonetics, brain studies?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pa.ednet.ns.ca/wp-content/uploads/2014/08/Important-Rubber-Stam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6255" y="3099363"/>
            <a:ext cx="1476208" cy="1034059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1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84D1"/>
                </a:solidFill>
              </a:rPr>
              <a:t>SIG &amp; workshops news</a:t>
            </a:r>
            <a:endParaRPr lang="en-US" sz="5400" dirty="0">
              <a:solidFill>
                <a:srgbClr val="0084D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098" y="1047307"/>
            <a:ext cx="804926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/>
              <a:t>Workshop application portal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All workshops fill </a:t>
            </a:r>
            <a:r>
              <a:rPr lang="en-US" sz="1800" dirty="0"/>
              <a:t>an application</a:t>
            </a:r>
            <a:r>
              <a:rPr lang="en-US" sz="1800" dirty="0" smtClean="0"/>
              <a:t>!! Even those endorsed </a:t>
            </a:r>
            <a:r>
              <a:rPr lang="en-US" sz="1800" dirty="0"/>
              <a:t>by </a:t>
            </a:r>
            <a:r>
              <a:rPr lang="en-US" sz="1800" dirty="0" smtClean="0"/>
              <a:t>SIGs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Post-event reports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Sponsorship limited to 800€ per event (travel grant for one invited speaker)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Link </a:t>
            </a:r>
            <a:r>
              <a:rPr lang="en-US" sz="1800" dirty="0"/>
              <a:t>with </a:t>
            </a:r>
            <a:r>
              <a:rPr lang="en-US" sz="1800" b="1" dirty="0" smtClean="0"/>
              <a:t>students grant </a:t>
            </a:r>
            <a:r>
              <a:rPr lang="en-US" sz="1800" b="1" dirty="0"/>
              <a:t>portal</a:t>
            </a:r>
            <a:r>
              <a:rPr lang="en-US" sz="1800" dirty="0"/>
              <a:t>: perquisite for student travel </a:t>
            </a:r>
            <a:r>
              <a:rPr lang="en-US" sz="1800" dirty="0" smtClean="0"/>
              <a:t>grants</a:t>
            </a:r>
            <a:endParaRPr lang="en-US" sz="2000" dirty="0"/>
          </a:p>
          <a:p>
            <a:endParaRPr lang="fr-FR" sz="20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60" y="3099363"/>
            <a:ext cx="4912241" cy="30888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1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84D1"/>
                </a:solidFill>
              </a:rPr>
              <a:t>Workshops 2019</a:t>
            </a:r>
            <a:endParaRPr lang="en-US" sz="5400" dirty="0">
              <a:solidFill>
                <a:srgbClr val="0084D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80214"/>
            <a:ext cx="8507288" cy="4945949"/>
          </a:xfrm>
        </p:spPr>
        <p:txBody>
          <a:bodyPr>
            <a:normAutofit/>
          </a:bodyPr>
          <a:lstStyle/>
          <a:p>
            <a:pPr marL="285750" lvl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dirty="0" smtClean="0">
                <a:cs typeface="Arial" panose="020B0604020202020204" pitchFamily="34" charset="0"/>
              </a:rPr>
              <a:t>20 ISCA-endorsed </a:t>
            </a:r>
            <a:r>
              <a:rPr lang="en-US" sz="2000" dirty="0">
                <a:cs typeface="Arial" panose="020B0604020202020204" pitchFamily="34" charset="0"/>
              </a:rPr>
              <a:t>events in </a:t>
            </a:r>
            <a:r>
              <a:rPr lang="en-US" sz="2000" dirty="0" smtClean="0">
                <a:cs typeface="Arial" panose="020B0604020202020204" pitchFamily="34" charset="0"/>
              </a:rPr>
              <a:t>2019</a:t>
            </a:r>
            <a:endParaRPr lang="en-US" sz="2000" dirty="0">
              <a:cs typeface="Arial" panose="020B0604020202020204" pitchFamily="34" charset="0"/>
            </a:endParaRPr>
          </a:p>
          <a:p>
            <a:pPr marL="800100"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cs typeface="Arial" panose="020B0604020202020204" pitchFamily="34" charset="0"/>
              </a:rPr>
              <a:t>Stable number: AVSP, AISV, IWSDS, JPC, CSC, TSD, </a:t>
            </a:r>
            <a:r>
              <a:rPr lang="en-US" sz="1800" dirty="0" err="1">
                <a:cs typeface="Arial" panose="020B0604020202020204" pitchFamily="34" charset="0"/>
              </a:rPr>
              <a:t>DiGo</a:t>
            </a:r>
            <a:r>
              <a:rPr lang="en-US" sz="1800" dirty="0">
                <a:cs typeface="Arial" panose="020B0604020202020204" pitchFamily="34" charset="0"/>
              </a:rPr>
              <a:t>, DISS, HSCR, SMMW, SIGDIAL, PLCL, SSW, </a:t>
            </a:r>
            <a:r>
              <a:rPr lang="en-US" sz="1800" dirty="0" err="1">
                <a:cs typeface="Arial" panose="020B0604020202020204" pitchFamily="34" charset="0"/>
              </a:rPr>
              <a:t>SLaTE</a:t>
            </a:r>
            <a:r>
              <a:rPr lang="en-US" sz="1800" dirty="0">
                <a:cs typeface="Arial" panose="020B0604020202020204" pitchFamily="34" charset="0"/>
              </a:rPr>
              <a:t>, LT4All </a:t>
            </a:r>
          </a:p>
          <a:p>
            <a:pPr marL="800100"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cs typeface="Arial" panose="020B0604020202020204" pitchFamily="34" charset="0"/>
              </a:rPr>
              <a:t>Gathering 1945 attendees</a:t>
            </a:r>
          </a:p>
          <a:p>
            <a:pPr marL="800100"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cs typeface="Arial" panose="020B0604020202020204" pitchFamily="34" charset="0"/>
              </a:rPr>
              <a:t>11 IS satellites, 2 challenges (</a:t>
            </a:r>
            <a:r>
              <a:rPr lang="en-US" sz="1800" dirty="0" err="1">
                <a:cs typeface="Arial" panose="020B0604020202020204" pitchFamily="34" charset="0"/>
              </a:rPr>
              <a:t>AVSpoof</a:t>
            </a:r>
            <a:r>
              <a:rPr lang="en-US" sz="1800" dirty="0">
                <a:cs typeface="Arial" panose="020B0604020202020204" pitchFamily="34" charset="0"/>
              </a:rPr>
              <a:t>, </a:t>
            </a:r>
            <a:r>
              <a:rPr lang="en-US" sz="1800" dirty="0" err="1">
                <a:cs typeface="Arial" panose="020B0604020202020204" pitchFamily="34" charset="0"/>
              </a:rPr>
              <a:t>VoxCeleb</a:t>
            </a:r>
            <a:r>
              <a:rPr lang="en-US" sz="1800" dirty="0" smtClean="0">
                <a:cs typeface="Arial" panose="020B0604020202020204" pitchFamily="34" charset="0"/>
              </a:rPr>
              <a:t>)</a:t>
            </a:r>
          </a:p>
          <a:p>
            <a:pPr marL="800100"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cs typeface="Arial" panose="020B0604020202020204" pitchFamily="34" charset="0"/>
              </a:rPr>
              <a:t>3 </a:t>
            </a:r>
            <a:r>
              <a:rPr lang="en-US" sz="1800" dirty="0">
                <a:cs typeface="Arial" panose="020B0604020202020204" pitchFamily="34" charset="0"/>
              </a:rPr>
              <a:t>training schools (</a:t>
            </a:r>
            <a:r>
              <a:rPr lang="en-US" sz="1800" dirty="0" err="1" smtClean="0">
                <a:cs typeface="Arial" panose="020B0604020202020204" pitchFamily="34" charset="0"/>
              </a:rPr>
              <a:t>WiSSAP</a:t>
            </a:r>
            <a:r>
              <a:rPr lang="en-US" sz="1800" dirty="0" smtClean="0">
                <a:cs typeface="Arial" panose="020B0604020202020204" pitchFamily="34" charset="0"/>
              </a:rPr>
              <a:t> on </a:t>
            </a:r>
            <a:r>
              <a:rPr lang="en-GB" sz="1800" dirty="0">
                <a:cs typeface="Arial" panose="020B0604020202020204" pitchFamily="34" charset="0"/>
              </a:rPr>
              <a:t>Brain &amp; Machine </a:t>
            </a:r>
            <a:r>
              <a:rPr lang="en-GB" sz="1800" dirty="0" smtClean="0">
                <a:cs typeface="Arial" panose="020B0604020202020204" pitchFamily="34" charset="0"/>
              </a:rPr>
              <a:t>Perception </a:t>
            </a:r>
            <a:r>
              <a:rPr lang="en-GB" sz="1800" dirty="0">
                <a:cs typeface="Arial" panose="020B0604020202020204" pitchFamily="34" charset="0"/>
              </a:rPr>
              <a:t>of </a:t>
            </a:r>
            <a:r>
              <a:rPr lang="en-GB" sz="1800" dirty="0" smtClean="0">
                <a:cs typeface="Arial" panose="020B0604020202020204" pitchFamily="34" charset="0"/>
              </a:rPr>
              <a:t>Speech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>
                <a:cs typeface="Arial" panose="020B0604020202020204" pitchFamily="34" charset="0"/>
              </a:rPr>
              <a:t>and </a:t>
            </a:r>
            <a:r>
              <a:rPr lang="en-US" sz="1800" dirty="0" err="1" smtClean="0">
                <a:cs typeface="Arial" panose="020B0604020202020204" pitchFamily="34" charset="0"/>
              </a:rPr>
              <a:t>SuSSAP</a:t>
            </a:r>
            <a:r>
              <a:rPr lang="en-US" sz="1800" dirty="0" smtClean="0">
                <a:cs typeface="Arial" panose="020B0604020202020204" pitchFamily="34" charset="0"/>
              </a:rPr>
              <a:t> on Speaker </a:t>
            </a:r>
            <a:r>
              <a:rPr lang="en-US" sz="1800" dirty="0">
                <a:cs typeface="Arial" panose="020B0604020202020204" pitchFamily="34" charset="0"/>
              </a:rPr>
              <a:t>Recognition and </a:t>
            </a:r>
            <a:r>
              <a:rPr lang="en-US" sz="1800" dirty="0" err="1">
                <a:cs typeface="Arial" panose="020B0604020202020204" pitchFamily="34" charset="0"/>
              </a:rPr>
              <a:t>Diarization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smtClean="0">
                <a:cs typeface="Arial" panose="020B0604020202020204" pitchFamily="34" charset="0"/>
              </a:rPr>
              <a:t>in India, </a:t>
            </a:r>
            <a:r>
              <a:rPr lang="en-US" sz="1800" dirty="0">
                <a:cs typeface="Arial" panose="020B0604020202020204" pitchFamily="34" charset="0"/>
              </a:rPr>
              <a:t>SPC in Crete)</a:t>
            </a:r>
          </a:p>
          <a:p>
            <a:pPr marL="800100"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cs typeface="Arial" panose="020B0604020202020204" pitchFamily="34" charset="0"/>
              </a:rPr>
              <a:t>ITRW &amp; sponsored workshops: 7 travel grants for </a:t>
            </a:r>
            <a:r>
              <a:rPr lang="en-US" sz="1800" dirty="0" smtClean="0">
                <a:cs typeface="Arial" panose="020B0604020202020204" pitchFamily="34" charset="0"/>
              </a:rPr>
              <a:t>invited speakers</a:t>
            </a:r>
          </a:p>
          <a:p>
            <a:pPr marL="800100"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cs typeface="Arial" panose="020B0604020202020204" pitchFamily="34" charset="0"/>
            </a:endParaRPr>
          </a:p>
          <a:p>
            <a:pPr marL="800100" lvl="1">
              <a:spcBef>
                <a:spcPts val="0"/>
              </a:spcBef>
              <a:defRPr/>
            </a:pPr>
            <a:r>
              <a:rPr lang="en-US" sz="1800" dirty="0">
                <a:cs typeface="Arial" panose="020B0604020202020204" pitchFamily="34" charset="0"/>
              </a:rPr>
              <a:t>5400€ for </a:t>
            </a:r>
            <a:r>
              <a:rPr lang="en-US" sz="1800" dirty="0" smtClean="0">
                <a:cs typeface="Arial" panose="020B0604020202020204" pitchFamily="34" charset="0"/>
              </a:rPr>
              <a:t>invited speakers</a:t>
            </a:r>
          </a:p>
          <a:p>
            <a:pPr marL="800100" lvl="1">
              <a:spcBef>
                <a:spcPts val="0"/>
              </a:spcBef>
              <a:defRPr/>
            </a:pPr>
            <a:r>
              <a:rPr lang="en-US" sz="1800" dirty="0" smtClean="0">
                <a:cs typeface="Arial" panose="020B0604020202020204" pitchFamily="34" charset="0"/>
              </a:rPr>
              <a:t>12000</a:t>
            </a:r>
            <a:r>
              <a:rPr lang="en-US" sz="1800" dirty="0">
                <a:cs typeface="Arial" panose="020B0604020202020204" pitchFamily="34" charset="0"/>
              </a:rPr>
              <a:t>€ </a:t>
            </a:r>
            <a:r>
              <a:rPr lang="en-US" sz="1800" dirty="0" smtClean="0">
                <a:cs typeface="Arial" panose="020B0604020202020204" pitchFamily="34" charset="0"/>
              </a:rPr>
              <a:t>for training schools</a:t>
            </a:r>
          </a:p>
          <a:p>
            <a:pPr marL="800100"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12"/>
            <a:ext cx="8229600" cy="6518111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84D1"/>
                </a:solidFill>
              </a:rPr>
              <a:t>Topic-SIGs</a:t>
            </a:r>
            <a:endParaRPr lang="en-US" sz="5400" dirty="0">
              <a:solidFill>
                <a:srgbClr val="008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re 1"/>
          <p:cNvSpPr txBox="1">
            <a:spLocks noGrp="1"/>
          </p:cNvSpPr>
          <p:nvPr>
            <p:ph type="title"/>
          </p:nvPr>
        </p:nvSpPr>
        <p:spPr>
          <a:xfrm>
            <a:off x="457200" y="8812"/>
            <a:ext cx="8229600" cy="1143001"/>
          </a:xfrm>
          <a:prstGeom prst="rect">
            <a:avLst/>
          </a:prstGeom>
        </p:spPr>
        <p:txBody>
          <a:bodyPr/>
          <a:lstStyle/>
          <a:p>
            <a:pPr>
              <a:defRPr sz="5400">
                <a:solidFill>
                  <a:srgbClr val="0084D1"/>
                </a:solidFill>
              </a:defRPr>
            </a:pPr>
            <a:r>
              <a:t>SynSIG outcomes - 1</a:t>
            </a:r>
          </a:p>
        </p:txBody>
      </p:sp>
      <p:sp>
        <p:nvSpPr>
          <p:cNvPr id="104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457199" y="1166018"/>
            <a:ext cx="8229602" cy="48149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8035" indent="-288035" defTabSz="768095">
              <a:spcBef>
                <a:spcPts val="0"/>
              </a:spcBef>
              <a:defRPr sz="2016" b="1"/>
            </a:pPr>
            <a:r>
              <a:rPr dirty="0"/>
              <a:t>SSW10, Vienna, 20-22 September, 2019    </a:t>
            </a:r>
          </a:p>
          <a:p>
            <a:pPr marL="672083" lvl="1" indent="-288035" defTabSz="768095">
              <a:spcBef>
                <a:spcPts val="0"/>
              </a:spcBef>
              <a:buChar char="•"/>
              <a:defRPr sz="2016"/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http://ssw10.oeaw.ac.at/index.html</a:t>
            </a:r>
          </a:p>
          <a:p>
            <a:pPr marL="672083" lvl="1" indent="-288035" defTabSz="768095">
              <a:spcBef>
                <a:spcPts val="0"/>
              </a:spcBef>
              <a:buChar char="•"/>
              <a:defRPr sz="2016"/>
            </a:pPr>
            <a:r>
              <a:rPr dirty="0"/>
              <a:t>Chairman: Dr. </a:t>
            </a:r>
            <a:r>
              <a:rPr dirty="0" err="1"/>
              <a:t>Michale</a:t>
            </a:r>
            <a:r>
              <a:rPr dirty="0"/>
              <a:t> </a:t>
            </a:r>
            <a:r>
              <a:rPr dirty="0" err="1"/>
              <a:t>Pucher</a:t>
            </a:r>
            <a:r>
              <a:rPr dirty="0"/>
              <a:t> (Academy of Science) </a:t>
            </a:r>
          </a:p>
          <a:p>
            <a:pPr marL="672083" lvl="1" indent="-288035" defTabSz="768095">
              <a:spcBef>
                <a:spcPts val="0"/>
              </a:spcBef>
              <a:buChar char="•"/>
              <a:defRPr sz="2016"/>
            </a:pPr>
            <a:r>
              <a:rPr dirty="0"/>
              <a:t>Location :  Austrian museum of folk life </a:t>
            </a:r>
          </a:p>
          <a:p>
            <a:pPr marL="672083" lvl="1" indent="-288035" defTabSz="768095">
              <a:spcBef>
                <a:spcPts val="0"/>
              </a:spcBef>
              <a:buChar char="•"/>
              <a:defRPr sz="2016"/>
            </a:pPr>
            <a:endParaRPr dirty="0"/>
          </a:p>
          <a:p>
            <a:pPr marL="672083" lvl="1" indent="-288035" defTabSz="768095">
              <a:spcBef>
                <a:spcPts val="0"/>
              </a:spcBef>
              <a:buChar char="•"/>
              <a:defRPr sz="2016"/>
            </a:pPr>
            <a:r>
              <a:rPr dirty="0"/>
              <a:t>55 submissions, 49 accepted papers</a:t>
            </a:r>
          </a:p>
          <a:p>
            <a:pPr marL="672083" lvl="1" indent="-288035" defTabSz="768095">
              <a:spcBef>
                <a:spcPts val="0"/>
              </a:spcBef>
              <a:buChar char="•"/>
              <a:defRPr sz="2016"/>
            </a:pPr>
            <a:r>
              <a:rPr dirty="0"/>
              <a:t>54 reviewers, At least 2 reviews per paper</a:t>
            </a:r>
          </a:p>
          <a:p>
            <a:pPr marL="672083" lvl="1" indent="-288035" defTabSz="768095">
              <a:spcBef>
                <a:spcPts val="0"/>
              </a:spcBef>
              <a:buChar char="•"/>
              <a:defRPr sz="2016"/>
            </a:pPr>
            <a:r>
              <a:rPr dirty="0"/>
              <a:t>Number of submissions increased compared to SSW9 (1.5 times)</a:t>
            </a:r>
          </a:p>
          <a:p>
            <a:pPr marL="1037844" lvl="2" indent="-288035" defTabSz="768095">
              <a:spcBef>
                <a:spcPts val="0"/>
              </a:spcBef>
              <a:defRPr sz="2016"/>
            </a:pPr>
            <a:endParaRPr dirty="0"/>
          </a:p>
          <a:p>
            <a:pPr marL="672083" lvl="1" indent="-288035" defTabSz="768095">
              <a:spcBef>
                <a:spcPts val="0"/>
              </a:spcBef>
              <a:buChar char="•"/>
              <a:defRPr sz="2016"/>
            </a:pPr>
            <a:r>
              <a:rPr dirty="0"/>
              <a:t>Sponsor: Amazon</a:t>
            </a:r>
          </a:p>
          <a:p>
            <a:pPr marL="672083" lvl="1" indent="-288035" defTabSz="768095">
              <a:spcBef>
                <a:spcPts val="0"/>
              </a:spcBef>
              <a:buChar char="•"/>
              <a:defRPr sz="2016"/>
            </a:pPr>
            <a:r>
              <a:rPr dirty="0"/>
              <a:t>Keynotes: Aaron van den Oord (Google DeepMind, ML), Claire </a:t>
            </a:r>
            <a:r>
              <a:rPr dirty="0" err="1"/>
              <a:t>Gardent</a:t>
            </a:r>
            <a:r>
              <a:rPr dirty="0"/>
              <a:t> (LORIA, NLP), </a:t>
            </a:r>
            <a:r>
              <a:rPr u="sng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hlinkClick r:id="rId3"/>
              </a:rPr>
              <a:t>Tecumseh Fitch</a:t>
            </a:r>
            <a:r>
              <a:rPr dirty="0"/>
              <a:t> (University of Vienna, Austria), </a:t>
            </a:r>
            <a:r>
              <a:rPr u="sng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hlinkClick r:id="rId4"/>
              </a:rPr>
              <a:t>Bart de Boer</a:t>
            </a:r>
            <a:r>
              <a:rPr dirty="0"/>
              <a:t> (Vrije Universiteit Brussel, Belgium)</a:t>
            </a:r>
          </a:p>
          <a:p>
            <a:pPr marL="672083" lvl="1" indent="-288035" defTabSz="768095">
              <a:spcBef>
                <a:spcPts val="0"/>
              </a:spcBef>
              <a:buChar char="•"/>
              <a:defRPr sz="2016"/>
            </a:pPr>
            <a:r>
              <a:rPr dirty="0"/>
              <a:t>Registration: ongoing (expecting 120-130 participants)</a:t>
            </a:r>
          </a:p>
        </p:txBody>
      </p:sp>
      <p:pic>
        <p:nvPicPr>
          <p:cNvPr id="105" name="イメージ" descr="イメージ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57" y="5691982"/>
            <a:ext cx="2835091" cy="10792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2542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re 1"/>
          <p:cNvSpPr txBox="1">
            <a:spLocks noGrp="1"/>
          </p:cNvSpPr>
          <p:nvPr>
            <p:ph type="title"/>
          </p:nvPr>
        </p:nvSpPr>
        <p:spPr>
          <a:xfrm>
            <a:off x="457200" y="8812"/>
            <a:ext cx="8229600" cy="1143001"/>
          </a:xfrm>
          <a:prstGeom prst="rect">
            <a:avLst/>
          </a:prstGeom>
        </p:spPr>
        <p:txBody>
          <a:bodyPr/>
          <a:lstStyle/>
          <a:p>
            <a:pPr>
              <a:defRPr sz="5400">
                <a:solidFill>
                  <a:srgbClr val="0084D1"/>
                </a:solidFill>
              </a:defRPr>
            </a:pPr>
            <a:r>
              <a:t>SynSIG outcomes - 2</a:t>
            </a:r>
          </a:p>
        </p:txBody>
      </p:sp>
      <p:sp>
        <p:nvSpPr>
          <p:cNvPr id="108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457199" y="986752"/>
            <a:ext cx="8229602" cy="5840658"/>
          </a:xfrm>
          <a:prstGeom prst="rect">
            <a:avLst/>
          </a:prstGeom>
        </p:spPr>
        <p:txBody>
          <a:bodyPr/>
          <a:lstStyle/>
          <a:p>
            <a:pPr marL="228600" indent="-228600" defTabSz="868680">
              <a:spcBef>
                <a:spcPts val="0"/>
              </a:spcBef>
              <a:buFontTx/>
              <a:defRPr sz="2280" b="1"/>
            </a:pPr>
            <a:r>
              <a:rPr dirty="0"/>
              <a:t>SIG challenges </a:t>
            </a:r>
          </a:p>
          <a:p>
            <a:pPr marL="228600" indent="-228600" defTabSz="868680">
              <a:spcBef>
                <a:spcPts val="0"/>
              </a:spcBef>
              <a:buFontTx/>
              <a:defRPr sz="2280" b="1"/>
            </a:pPr>
            <a:r>
              <a:rPr dirty="0"/>
              <a:t>Blizzard Challenge 2019 workshop </a:t>
            </a:r>
          </a:p>
          <a:p>
            <a:pPr marL="590550" lvl="1" indent="-228600" defTabSz="868680">
              <a:spcBef>
                <a:spcPts val="0"/>
              </a:spcBef>
              <a:buFontTx/>
              <a:buChar char="•"/>
              <a:defRPr sz="2280"/>
            </a:pPr>
            <a:r>
              <a:rPr dirty="0"/>
              <a:t>To be held on 23rd September, Same location as SSW</a:t>
            </a:r>
          </a:p>
          <a:p>
            <a:pPr marL="590550" lvl="1" indent="-228600" defTabSz="868680">
              <a:spcBef>
                <a:spcPts val="0"/>
              </a:spcBef>
              <a:buFontTx/>
              <a:buChar char="•"/>
              <a:defRPr sz="2280"/>
            </a:pPr>
            <a:r>
              <a:rPr dirty="0"/>
              <a:t>Mandarin Chinese Found Data - About 8 hours of speech data from an internet talk show by a well-known Chinese character will be released</a:t>
            </a:r>
          </a:p>
          <a:p>
            <a:pPr marL="590550" lvl="1" indent="-228600" defTabSz="868680">
              <a:spcBef>
                <a:spcPts val="0"/>
              </a:spcBef>
              <a:buFontTx/>
              <a:buChar char="•"/>
              <a:defRPr sz="2280"/>
            </a:pPr>
            <a:r>
              <a:rPr dirty="0"/>
              <a:t>Organizers: </a:t>
            </a:r>
            <a:r>
              <a:rPr dirty="0" err="1"/>
              <a:t>Zhizheng</a:t>
            </a:r>
            <a:r>
              <a:rPr dirty="0"/>
              <a:t> Wu, </a:t>
            </a:r>
            <a:r>
              <a:rPr dirty="0" err="1"/>
              <a:t>Zhihang</a:t>
            </a:r>
            <a:r>
              <a:rPr dirty="0"/>
              <a:t> </a:t>
            </a:r>
            <a:r>
              <a:rPr dirty="0" err="1"/>
              <a:t>Xie</a:t>
            </a:r>
            <a:r>
              <a:rPr dirty="0"/>
              <a:t>, Simon King</a:t>
            </a:r>
          </a:p>
          <a:p>
            <a:pPr marL="228600" indent="-228600" defTabSz="868680">
              <a:spcBef>
                <a:spcPts val="0"/>
              </a:spcBef>
              <a:buFontTx/>
              <a:defRPr sz="2280"/>
            </a:pPr>
            <a:endParaRPr dirty="0"/>
          </a:p>
          <a:p>
            <a:pPr marL="228600" indent="-228600" defTabSz="868680">
              <a:spcBef>
                <a:spcPts val="0"/>
              </a:spcBef>
              <a:buFontTx/>
              <a:defRPr sz="2280" b="1"/>
            </a:pPr>
            <a:r>
              <a:rPr dirty="0" err="1"/>
              <a:t>ASVspoof</a:t>
            </a:r>
            <a:r>
              <a:rPr dirty="0"/>
              <a:t> Challenge 2019 (Contribution to </a:t>
            </a:r>
            <a:r>
              <a:rPr dirty="0" err="1"/>
              <a:t>SpLC</a:t>
            </a:r>
            <a:r>
              <a:rPr dirty="0"/>
              <a:t> challenge) </a:t>
            </a:r>
          </a:p>
          <a:p>
            <a:pPr marL="590550" lvl="1" indent="-228600" defTabSz="868680">
              <a:spcBef>
                <a:spcPts val="0"/>
              </a:spcBef>
              <a:buFontTx/>
              <a:buChar char="•"/>
              <a:defRPr sz="2280"/>
            </a:pPr>
            <a:r>
              <a:rPr dirty="0"/>
              <a:t>Special session at </a:t>
            </a:r>
            <a:r>
              <a:rPr dirty="0" err="1"/>
              <a:t>Interspeech</a:t>
            </a:r>
            <a:r>
              <a:rPr dirty="0"/>
              <a:t> 2019</a:t>
            </a:r>
          </a:p>
          <a:p>
            <a:pPr marL="590550" lvl="1" indent="-228600" defTabSz="868680">
              <a:spcBef>
                <a:spcPts val="0"/>
              </a:spcBef>
              <a:buFontTx/>
              <a:buChar char="•"/>
              <a:defRPr sz="2280"/>
            </a:pPr>
            <a:r>
              <a:rPr dirty="0"/>
              <a:t>Logical and physical access tasks </a:t>
            </a:r>
          </a:p>
          <a:p>
            <a:pPr marL="1025979" lvl="2" indent="-228600" defTabSz="868680">
              <a:spcBef>
                <a:spcPts val="0"/>
              </a:spcBef>
              <a:buFontTx/>
              <a:buChar char="•"/>
              <a:defRPr sz="2280"/>
            </a:pPr>
            <a:r>
              <a:rPr dirty="0"/>
              <a:t>Logical: Speech synthesis and voice conversion </a:t>
            </a:r>
          </a:p>
          <a:p>
            <a:pPr marL="1025979" lvl="2" indent="-228600" defTabSz="868680">
              <a:spcBef>
                <a:spcPts val="0"/>
              </a:spcBef>
              <a:buFontTx/>
              <a:buChar char="•"/>
              <a:defRPr sz="2280"/>
            </a:pPr>
            <a:r>
              <a:rPr dirty="0"/>
              <a:t>Physical: Replay speech</a:t>
            </a:r>
          </a:p>
          <a:p>
            <a:pPr marL="590550" lvl="1" indent="-228600" defTabSz="868680">
              <a:spcBef>
                <a:spcPts val="0"/>
              </a:spcBef>
              <a:buFontTx/>
              <a:buChar char="•"/>
              <a:defRPr sz="2280"/>
            </a:pPr>
            <a:r>
              <a:rPr dirty="0"/>
              <a:t>Collected 19 different types of synthesized or converted speech thanks to many kind organizations </a:t>
            </a:r>
          </a:p>
          <a:p>
            <a:pPr marL="590550" lvl="1" indent="-228600" defTabSz="868680">
              <a:spcBef>
                <a:spcPts val="0"/>
              </a:spcBef>
              <a:buFontTx/>
              <a:buChar char="•"/>
              <a:defRPr sz="2280"/>
            </a:pPr>
            <a:r>
              <a:rPr lang="en-US" dirty="0"/>
              <a:t>A new o</a:t>
            </a:r>
            <a:r>
              <a:rPr dirty="0"/>
              <a:t>pen database </a:t>
            </a:r>
          </a:p>
        </p:txBody>
      </p:sp>
    </p:spTree>
    <p:extLst>
      <p:ext uri="{BB962C8B-B14F-4D97-AF65-F5344CB8AC3E}">
        <p14:creationId xmlns:p14="http://schemas.microsoft.com/office/powerpoint/2010/main" val="25203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3239</Words>
  <Application>Microsoft Office PowerPoint</Application>
  <PresentationFormat>Affichage à l'écran (4:3)</PresentationFormat>
  <Paragraphs>435</Paragraphs>
  <Slides>45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 Office</vt:lpstr>
      <vt:lpstr>SIG activity reports</vt:lpstr>
      <vt:lpstr>SIG objectives (1)</vt:lpstr>
      <vt:lpstr>SIG objectives (2)</vt:lpstr>
      <vt:lpstr>SIG &amp; workshops</vt:lpstr>
      <vt:lpstr>SIG &amp; workshops news</vt:lpstr>
      <vt:lpstr>Workshops 2019</vt:lpstr>
      <vt:lpstr>Topic-SIGs</vt:lpstr>
      <vt:lpstr>SynSIG outcomes - 1</vt:lpstr>
      <vt:lpstr>SynSIG outcomes - 2</vt:lpstr>
      <vt:lpstr>SynSIG plans</vt:lpstr>
      <vt:lpstr>Robust Speech Processing SIG https://isca-sig-rosp.github.io/ISCA-SIG-RoSP/</vt:lpstr>
      <vt:lpstr>Robust Speech Processing SIG https://isca-sig-rosp.github.io/ISCA-SIG-RoSP/</vt:lpstr>
      <vt:lpstr>SIGDIAL 2019</vt:lpstr>
      <vt:lpstr>SIGDIAL 2020</vt:lpstr>
      <vt:lpstr>SIGUL</vt:lpstr>
      <vt:lpstr>SIGUL activities</vt:lpstr>
      <vt:lpstr>SIGUL plans</vt:lpstr>
      <vt:lpstr>SIGML: MLSLP 2018</vt:lpstr>
      <vt:lpstr>SIGML Plans 2020</vt:lpstr>
      <vt:lpstr>SpLC Outcomes</vt:lpstr>
      <vt:lpstr>SpLC Plans</vt:lpstr>
      <vt:lpstr>Présentation PowerPoint</vt:lpstr>
      <vt:lpstr>Présentation PowerPoint</vt:lpstr>
      <vt:lpstr>AVISA Activities 2019</vt:lpstr>
      <vt:lpstr>AVISA Plans</vt:lpstr>
      <vt:lpstr>New topic-SIG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Language-SIGs</vt:lpstr>
      <vt:lpstr>AFCP</vt:lpstr>
      <vt:lpstr>AFCP outcomes &amp; plans</vt:lpstr>
      <vt:lpstr>AFCP outcomes &amp; plans</vt:lpstr>
      <vt:lpstr>SIG-CSLP</vt:lpstr>
      <vt:lpstr>Présentation PowerPoint</vt:lpstr>
      <vt:lpstr>Présentation PowerPoint</vt:lpstr>
      <vt:lpstr>Outcomes &amp; plans</vt:lpstr>
      <vt:lpstr>Outcomes &amp; plans</vt:lpstr>
      <vt:lpstr>SIGRU – outcomes</vt:lpstr>
      <vt:lpstr>SIGRU – plans</vt:lpstr>
      <vt:lpstr>Discussions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 reports</dc:title>
  <cp:lastModifiedBy>baillyge</cp:lastModifiedBy>
  <cp:revision>159</cp:revision>
  <dcterms:modified xsi:type="dcterms:W3CDTF">2019-09-06T09:48:47Z</dcterms:modified>
</cp:coreProperties>
</file>