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9" r:id="rId3"/>
    <p:sldId id="510" r:id="rId4"/>
    <p:sldId id="497" r:id="rId5"/>
    <p:sldId id="505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409" r:id="rId14"/>
    <p:sldId id="430" r:id="rId15"/>
    <p:sldId id="431" r:id="rId16"/>
    <p:sldId id="432" r:id="rId17"/>
    <p:sldId id="433" r:id="rId18"/>
    <p:sldId id="494" r:id="rId19"/>
    <p:sldId id="451" r:id="rId20"/>
    <p:sldId id="447" r:id="rId21"/>
    <p:sldId id="457" r:id="rId22"/>
    <p:sldId id="455" r:id="rId23"/>
    <p:sldId id="456" r:id="rId24"/>
    <p:sldId id="511" r:id="rId25"/>
    <p:sldId id="512" r:id="rId26"/>
    <p:sldId id="444" r:id="rId27"/>
    <p:sldId id="448" r:id="rId28"/>
    <p:sldId id="506" r:id="rId29"/>
    <p:sldId id="450" r:id="rId30"/>
    <p:sldId id="302" r:id="rId31"/>
    <p:sldId id="417" r:id="rId32"/>
    <p:sldId id="396" r:id="rId33"/>
    <p:sldId id="421" r:id="rId34"/>
    <p:sldId id="423" r:id="rId35"/>
    <p:sldId id="425" r:id="rId36"/>
    <p:sldId id="513" r:id="rId37"/>
    <p:sldId id="424" r:id="rId38"/>
    <p:sldId id="509" r:id="rId39"/>
    <p:sldId id="514" r:id="rId40"/>
    <p:sldId id="307" r:id="rId41"/>
    <p:sldId id="308" r:id="rId42"/>
  </p:sldIdLst>
  <p:sldSz cx="9144000" cy="6858000" type="screen4x3"/>
  <p:notesSz cx="6867525" cy="9993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2269" autoAdjust="0"/>
  </p:normalViewPr>
  <p:slideViewPr>
    <p:cSldViewPr>
      <p:cViewPr>
        <p:scale>
          <a:sx n="80" d="100"/>
          <a:sy n="80" d="100"/>
        </p:scale>
        <p:origin x="-85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-Francois%20BONASTRE\Desktop\ISCA-BOARD\ISCAPresident\In&#8204;terspeech2012\Membership%20chart%2089-12%20for%20G.A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-Francois%20BONASTRE\Desktop\ISCA-BOARD\ISCAPresident\In&#8204;terspeech2012\Membership%20chart%2089-12%20for%20G.A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-Francois%20BONASTRE\Desktop\ISCA-BOARD\ISCAPresident\In&#8204;terspeech2012\Membership%20chart%2089-12%20for%20G.A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16810398700162"/>
          <c:y val="5.9888488432263562E-2"/>
          <c:w val="0.78292777918889167"/>
          <c:h val="0.86553540517167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'Global Data 1989-2012'!$E$5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'Global Data 1989-2012'!$F$4:$Q$4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'Global Data 1989-2012'!$F$5:$Q$5</c:f>
              <c:numCache>
                <c:formatCode>General</c:formatCode>
                <c:ptCount val="12"/>
                <c:pt idx="0">
                  <c:v>676</c:v>
                </c:pt>
                <c:pt idx="1">
                  <c:v>928</c:v>
                </c:pt>
                <c:pt idx="2">
                  <c:v>950</c:v>
                </c:pt>
                <c:pt idx="3">
                  <c:v>935</c:v>
                </c:pt>
                <c:pt idx="4">
                  <c:v>1153</c:v>
                </c:pt>
                <c:pt idx="5">
                  <c:v>917</c:v>
                </c:pt>
                <c:pt idx="6">
                  <c:v>892</c:v>
                </c:pt>
                <c:pt idx="7">
                  <c:v>981</c:v>
                </c:pt>
                <c:pt idx="8">
                  <c:v>985</c:v>
                </c:pt>
                <c:pt idx="9">
                  <c:v>992</c:v>
                </c:pt>
                <c:pt idx="10">
                  <c:v>1225</c:v>
                </c:pt>
                <c:pt idx="11">
                  <c:v>1156</c:v>
                </c:pt>
              </c:numCache>
            </c:numRef>
          </c:val>
        </c:ser>
        <c:ser>
          <c:idx val="1"/>
          <c:order val="1"/>
          <c:tx>
            <c:strRef>
              <c:f>'Global Data 1989-2012'!$E$6</c:f>
              <c:strCache>
                <c:ptCount val="1"/>
                <c:pt idx="0">
                  <c:v>Institut.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'Global Data 1989-2012'!$F$4:$Q$4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'Global Data 1989-2012'!$F$6:$Q$6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12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</c:ser>
        <c:ser>
          <c:idx val="2"/>
          <c:order val="2"/>
          <c:tx>
            <c:strRef>
              <c:f>'Global Data 1989-2012'!$E$7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'Global Data 1989-2012'!$F$4:$Q$4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'Global Data 1989-2012'!$F$7:$Q$7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</c:numCache>
            </c:numRef>
          </c:val>
        </c:ser>
        <c:ser>
          <c:idx val="3"/>
          <c:order val="3"/>
          <c:tx>
            <c:strRef>
              <c:f>'Global Data 1989-2012'!$E$8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'Global Data 1989-2012'!$F$4:$Q$4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'Global Data 1989-2012'!$F$8:$Q$8</c:f>
              <c:numCache>
                <c:formatCode>General</c:formatCode>
                <c:ptCount val="12"/>
                <c:pt idx="0">
                  <c:v>340</c:v>
                </c:pt>
                <c:pt idx="1">
                  <c:v>360</c:v>
                </c:pt>
                <c:pt idx="2">
                  <c:v>389</c:v>
                </c:pt>
                <c:pt idx="3">
                  <c:v>384</c:v>
                </c:pt>
                <c:pt idx="4">
                  <c:v>392</c:v>
                </c:pt>
                <c:pt idx="5">
                  <c:v>496</c:v>
                </c:pt>
                <c:pt idx="6">
                  <c:v>480</c:v>
                </c:pt>
                <c:pt idx="7">
                  <c:v>458</c:v>
                </c:pt>
                <c:pt idx="8">
                  <c:v>509</c:v>
                </c:pt>
                <c:pt idx="9">
                  <c:v>558</c:v>
                </c:pt>
                <c:pt idx="10">
                  <c:v>576</c:v>
                </c:pt>
                <c:pt idx="11">
                  <c:v>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27456"/>
        <c:axId val="44628992"/>
      </c:barChart>
      <c:catAx>
        <c:axId val="446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628992"/>
        <c:crosses val="autoZero"/>
        <c:auto val="1"/>
        <c:lblAlgn val="ctr"/>
        <c:lblOffset val="100"/>
        <c:noMultiLvlLbl val="0"/>
      </c:catAx>
      <c:valAx>
        <c:axId val="4462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462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373502067428291"/>
          <c:y val="6.661666106902514E-2"/>
          <c:w val="0.26043175853018374"/>
          <c:h val="0.22853603015262902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94299855995363E-2"/>
          <c:y val="1.4885699771399542E-2"/>
          <c:w val="0.93148888228214877"/>
          <c:h val="0.70821522309711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'Global Data 1989-2012'!$B$3:$B$27</c:f>
              <c:strCache>
                <c:ptCount val="25"/>
                <c:pt idx="0">
                  <c:v>USA</c:v>
                </c:pt>
                <c:pt idx="1">
                  <c:v>Japan</c:v>
                </c:pt>
                <c:pt idx="2">
                  <c:v>France</c:v>
                </c:pt>
                <c:pt idx="3">
                  <c:v>Germany</c:v>
                </c:pt>
                <c:pt idx="4">
                  <c:v>U.K.</c:v>
                </c:pt>
                <c:pt idx="5">
                  <c:v>China</c:v>
                </c:pt>
                <c:pt idx="6">
                  <c:v>Spain</c:v>
                </c:pt>
                <c:pt idx="7">
                  <c:v>Korea</c:v>
                </c:pt>
                <c:pt idx="8">
                  <c:v>Italy</c:v>
                </c:pt>
                <c:pt idx="9">
                  <c:v>Chinese Taipei</c:v>
                </c:pt>
                <c:pt idx="10">
                  <c:v>Netherlands</c:v>
                </c:pt>
                <c:pt idx="11">
                  <c:v>Belgium</c:v>
                </c:pt>
                <c:pt idx="12">
                  <c:v>Sweden</c:v>
                </c:pt>
                <c:pt idx="13">
                  <c:v>Switzerland</c:v>
                </c:pt>
                <c:pt idx="14">
                  <c:v>Canada</c:v>
                </c:pt>
                <c:pt idx="15">
                  <c:v>Finland</c:v>
                </c:pt>
                <c:pt idx="16">
                  <c:v>Australia</c:v>
                </c:pt>
                <c:pt idx="17">
                  <c:v>India</c:v>
                </c:pt>
                <c:pt idx="18">
                  <c:v>Czech Republic</c:v>
                </c:pt>
                <c:pt idx="19">
                  <c:v>Singapore</c:v>
                </c:pt>
                <c:pt idx="20">
                  <c:v>Israel</c:v>
                </c:pt>
                <c:pt idx="21">
                  <c:v>Ireland</c:v>
                </c:pt>
                <c:pt idx="22">
                  <c:v>Russian F.</c:v>
                </c:pt>
                <c:pt idx="23">
                  <c:v>Portugal</c:v>
                </c:pt>
                <c:pt idx="24">
                  <c:v>Poland</c:v>
                </c:pt>
              </c:strCache>
            </c:strRef>
          </c:cat>
          <c:val>
            <c:numRef>
              <c:f>'Global Data 1989-2012'!$C$3:$C$27</c:f>
              <c:numCache>
                <c:formatCode>General</c:formatCode>
                <c:ptCount val="25"/>
                <c:pt idx="0">
                  <c:v>437</c:v>
                </c:pt>
                <c:pt idx="1">
                  <c:v>267</c:v>
                </c:pt>
                <c:pt idx="2">
                  <c:v>192</c:v>
                </c:pt>
                <c:pt idx="3">
                  <c:v>112</c:v>
                </c:pt>
                <c:pt idx="4">
                  <c:v>82</c:v>
                </c:pt>
                <c:pt idx="5">
                  <c:v>75</c:v>
                </c:pt>
                <c:pt idx="6">
                  <c:v>47</c:v>
                </c:pt>
                <c:pt idx="7">
                  <c:v>46</c:v>
                </c:pt>
                <c:pt idx="8">
                  <c:v>32</c:v>
                </c:pt>
                <c:pt idx="9">
                  <c:v>31</c:v>
                </c:pt>
                <c:pt idx="10">
                  <c:v>29</c:v>
                </c:pt>
                <c:pt idx="11">
                  <c:v>26</c:v>
                </c:pt>
                <c:pt idx="12">
                  <c:v>25</c:v>
                </c:pt>
                <c:pt idx="13">
                  <c:v>24</c:v>
                </c:pt>
                <c:pt idx="14">
                  <c:v>24</c:v>
                </c:pt>
                <c:pt idx="15">
                  <c:v>22</c:v>
                </c:pt>
                <c:pt idx="16">
                  <c:v>22</c:v>
                </c:pt>
                <c:pt idx="17">
                  <c:v>20</c:v>
                </c:pt>
                <c:pt idx="18">
                  <c:v>19</c:v>
                </c:pt>
                <c:pt idx="19">
                  <c:v>17</c:v>
                </c:pt>
                <c:pt idx="20">
                  <c:v>16</c:v>
                </c:pt>
                <c:pt idx="21">
                  <c:v>16</c:v>
                </c:pt>
                <c:pt idx="22">
                  <c:v>13</c:v>
                </c:pt>
                <c:pt idx="23">
                  <c:v>13</c:v>
                </c:pt>
                <c:pt idx="2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55136"/>
        <c:axId val="44956672"/>
      </c:barChart>
      <c:catAx>
        <c:axId val="4495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44956672"/>
        <c:crosses val="autoZero"/>
        <c:auto val="1"/>
        <c:lblAlgn val="ctr"/>
        <c:lblOffset val="100"/>
        <c:noMultiLvlLbl val="0"/>
      </c:catAx>
      <c:valAx>
        <c:axId val="4495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95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4403759492693E-2"/>
          <c:y val="5.6553607695236652E-2"/>
          <c:w val="0.89768049244096426"/>
          <c:h val="0.5073813336892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'Global Data 1989-2012'!$B$28:$B$62</c:f>
              <c:strCache>
                <c:ptCount val="35"/>
                <c:pt idx="0">
                  <c:v>Austria</c:v>
                </c:pt>
                <c:pt idx="1">
                  <c:v>Hong Kong (RAS/China)</c:v>
                </c:pt>
                <c:pt idx="2">
                  <c:v>Brazil</c:v>
                </c:pt>
                <c:pt idx="3">
                  <c:v>Thaïland</c:v>
                </c:pt>
                <c:pt idx="4">
                  <c:v>Norway</c:v>
                </c:pt>
                <c:pt idx="5">
                  <c:v>Greece</c:v>
                </c:pt>
                <c:pt idx="6">
                  <c:v>Denmark</c:v>
                </c:pt>
                <c:pt idx="7">
                  <c:v>Turkey</c:v>
                </c:pt>
                <c:pt idx="8">
                  <c:v>Tunisia</c:v>
                </c:pt>
                <c:pt idx="9">
                  <c:v>Estonia</c:v>
                </c:pt>
                <c:pt idx="10">
                  <c:v>South Africa</c:v>
                </c:pt>
                <c:pt idx="11">
                  <c:v>Slovenia</c:v>
                </c:pt>
                <c:pt idx="12">
                  <c:v>Chile</c:v>
                </c:pt>
                <c:pt idx="13">
                  <c:v>Argentina</c:v>
                </c:pt>
                <c:pt idx="14">
                  <c:v>Slovakia</c:v>
                </c:pt>
                <c:pt idx="15">
                  <c:v>New Zealand</c:v>
                </c:pt>
                <c:pt idx="16">
                  <c:v>Malaysia</c:v>
                </c:pt>
                <c:pt idx="17">
                  <c:v>Colombia</c:v>
                </c:pt>
                <c:pt idx="18">
                  <c:v>Bangladesh</c:v>
                </c:pt>
                <c:pt idx="19">
                  <c:v>Algeria</c:v>
                </c:pt>
                <c:pt idx="20">
                  <c:v>Viet Nam</c:v>
                </c:pt>
                <c:pt idx="21">
                  <c:v>United Arab Emirates</c:v>
                </c:pt>
                <c:pt idx="22">
                  <c:v>Ukraine</c:v>
                </c:pt>
                <c:pt idx="23">
                  <c:v>Sierra Leone</c:v>
                </c:pt>
                <c:pt idx="24">
                  <c:v>Serbia</c:v>
                </c:pt>
                <c:pt idx="25">
                  <c:v>Romania</c:v>
                </c:pt>
                <c:pt idx="26">
                  <c:v>Nigeria</c:v>
                </c:pt>
                <c:pt idx="27">
                  <c:v>Morocco</c:v>
                </c:pt>
                <c:pt idx="28">
                  <c:v>Mexico</c:v>
                </c:pt>
                <c:pt idx="29">
                  <c:v>Jamaica</c:v>
                </c:pt>
                <c:pt idx="30">
                  <c:v>Iran</c:v>
                </c:pt>
                <c:pt idx="31">
                  <c:v>Indonesia</c:v>
                </c:pt>
                <c:pt idx="32">
                  <c:v>Iceland</c:v>
                </c:pt>
                <c:pt idx="33">
                  <c:v>Bulgaria</c:v>
                </c:pt>
                <c:pt idx="34">
                  <c:v>Bosnia And Herzegovina</c:v>
                </c:pt>
              </c:strCache>
            </c:strRef>
          </c:cat>
          <c:val>
            <c:numRef>
              <c:f>'Global Data 1989-2012'!$C$28:$C$62</c:f>
              <c:numCache>
                <c:formatCode>General</c:formatCode>
                <c:ptCount val="3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18528"/>
        <c:axId val="45320064"/>
      </c:barChart>
      <c:catAx>
        <c:axId val="4531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45320064"/>
        <c:crosses val="autoZero"/>
        <c:auto val="1"/>
        <c:lblAlgn val="ctr"/>
        <c:lblOffset val="100"/>
        <c:noMultiLvlLbl val="0"/>
      </c:catAx>
      <c:valAx>
        <c:axId val="4532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531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defTabSz="963613">
              <a:defRPr sz="13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b="0" smtClean="0"/>
            </a:lvl1pPr>
          </a:lstStyle>
          <a:p>
            <a:pPr>
              <a:defRPr/>
            </a:pPr>
            <a:fld id="{E422457C-752C-CD42-BAB0-624501BDC116}" type="datetime1">
              <a:rPr lang="fr-FR"/>
              <a:pPr>
                <a:defRPr/>
              </a:pPr>
              <a:t>11/09/2012</a:t>
            </a:fld>
            <a:endParaRPr lang="fr-FR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defTabSz="963613">
              <a:defRPr sz="13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b="0" smtClean="0"/>
            </a:lvl1pPr>
          </a:lstStyle>
          <a:p>
            <a:pPr>
              <a:defRPr/>
            </a:pPr>
            <a:fld id="{DC07B588-AF88-0E45-954E-0A2B7282D4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0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defTabSz="963613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b="0" smtClean="0"/>
            </a:lvl1pPr>
          </a:lstStyle>
          <a:p>
            <a:pPr>
              <a:defRPr/>
            </a:pPr>
            <a:fld id="{ABABA0E0-D40B-C746-827A-72F3161A2F12}" type="datetime1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defTabSz="963613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b="0" smtClean="0"/>
            </a:lvl1pPr>
          </a:lstStyle>
          <a:p>
            <a:pPr>
              <a:defRPr/>
            </a:pPr>
            <a:fld id="{C5FAF2A0-84E9-3742-B95D-FABD91B96F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6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1" tIns="48171" rIns="96341" bIns="48171" anchor="b"/>
          <a:lstStyle>
            <a:lvl1pPr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92156DAD-DCED-9046-B72B-204945746735}" type="slidenum">
              <a:rPr lang="en-US" sz="1300" b="0"/>
              <a:pPr algn="r"/>
              <a:t>17</a:t>
            </a:fld>
            <a:endParaRPr lang="en-US" sz="13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1" tIns="48171" rIns="96341" bIns="48171" anchor="b"/>
          <a:lstStyle>
            <a:lvl1pPr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63613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92156DAD-DCED-9046-B72B-204945746735}" type="slidenum">
              <a:rPr lang="en-US" sz="1300" b="0"/>
              <a:pPr algn="r"/>
              <a:t>18</a:t>
            </a:fld>
            <a:endParaRPr lang="en-US" sz="13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AF2A0-84E9-3742-B95D-FABD91B96F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44588" y="749499"/>
            <a:ext cx="4578350" cy="37474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341" tIns="48171" rIns="96341" bIns="48171" anchor="ctr"/>
          <a:lstStyle/>
          <a:p>
            <a:endParaRPr lang="en-US"/>
          </a:p>
        </p:txBody>
      </p:sp>
      <p:sp>
        <p:nvSpPr>
          <p:cNvPr id="29698" name="Text Box 2"/>
          <p:cNvSpPr>
            <a:spLocks noGrp="1" noChangeArrowheads="1"/>
          </p:cNvSpPr>
          <p:nvPr>
            <p:ph type="body"/>
          </p:nvPr>
        </p:nvSpPr>
        <p:spPr>
          <a:xfrm>
            <a:off x="686753" y="4746824"/>
            <a:ext cx="5484482" cy="448831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7388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23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23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4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146175" y="749300"/>
            <a:ext cx="4578350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5988" y="4746625"/>
            <a:ext cx="5033962" cy="4598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2209800" y="44958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 b="0">
              <a:solidFill>
                <a:schemeClr val="tx2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2209800" y="48768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600" b="0">
              <a:solidFill>
                <a:schemeClr val="tx2"/>
              </a:solidFill>
              <a:latin typeface="Calibri" charset="0"/>
              <a:cs typeface="Arial" charset="0"/>
            </a:endParaRPr>
          </a:p>
        </p:txBody>
      </p:sp>
      <p:pic>
        <p:nvPicPr>
          <p:cNvPr id="4" name="Picture 13" descr="ISCA-slides_28july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8"/>
          <a:stretch>
            <a:fillRect/>
          </a:stretch>
        </p:blipFill>
        <p:spPr bwMode="auto">
          <a:xfrm>
            <a:off x="0" y="0"/>
            <a:ext cx="914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SCA-slides_29julyfooter-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946775"/>
            <a:ext cx="9013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4"/>
          <p:cNvSpPr>
            <a:spLocks/>
          </p:cNvSpPr>
          <p:nvPr userDrawn="1"/>
        </p:nvSpPr>
        <p:spPr bwMode="auto">
          <a:xfrm>
            <a:off x="7620000" y="6610350"/>
            <a:ext cx="1600200" cy="365125"/>
          </a:xfrm>
          <a:custGeom>
            <a:avLst/>
            <a:gdLst>
              <a:gd name="T0" fmla="*/ 0 w 1638640"/>
              <a:gd name="T1" fmla="*/ 0 h 276999"/>
              <a:gd name="T2" fmla="*/ 1600200 w 1638640"/>
              <a:gd name="T3" fmla="*/ 0 h 276999"/>
              <a:gd name="T4" fmla="*/ 1600200 w 1638640"/>
              <a:gd name="T5" fmla="*/ 365125 h 276999"/>
              <a:gd name="T6" fmla="*/ 0 w 1638640"/>
              <a:gd name="T7" fmla="*/ 365125 h 276999"/>
              <a:gd name="T8" fmla="*/ 0 w 1638640"/>
              <a:gd name="T9" fmla="*/ 0 h 276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8640"/>
              <a:gd name="T16" fmla="*/ 0 h 276999"/>
              <a:gd name="T17" fmla="*/ 1638640 w 1638640"/>
              <a:gd name="T18" fmla="*/ 276999 h 2769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8640" h="276999">
                <a:moveTo>
                  <a:pt x="0" y="0"/>
                </a:moveTo>
                <a:lnTo>
                  <a:pt x="1638640" y="0"/>
                </a:lnTo>
                <a:lnTo>
                  <a:pt x="163864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 b="0">
                <a:solidFill>
                  <a:srgbClr val="7F7F7F"/>
                </a:solidFill>
                <a:latin typeface="Arial" charset="0"/>
                <a:cs typeface="Arial" charset="0"/>
              </a:rPr>
              <a:t>  www.isca-speech.org</a:t>
            </a:r>
          </a:p>
          <a:p>
            <a:endParaRPr lang="en-US" sz="900" b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FB4A-8595-2048-8111-CE9F68034C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42F9-030A-49DB-935F-9F592373997F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3C47-B2BA-42AB-96E7-6BF6B085A1C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50B1-47EF-264A-9F63-4AC4E29028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C767-DD6A-B84E-B03C-2EC4542D3B8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AA82-981F-7D4C-924A-BC57D524C8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6202-C7BD-C541-84CF-0B37A34402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DBF3-BDD9-8443-BEBA-809033362D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BB77-8EFD-714B-8AB6-CC77405A40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C611-1F7A-6B48-BBBB-D7003DB00E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558E-7BD7-0C44-AA4C-E730FEC487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814FC977-CC41-3A4C-9CB3-5837A4100D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1" name="Picture 10" descr="ISCA-slides_29julytrans1-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9"/>
          <a:stretch>
            <a:fillRect/>
          </a:stretch>
        </p:blipFill>
        <p:spPr bwMode="auto">
          <a:xfrm>
            <a:off x="0" y="0"/>
            <a:ext cx="914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ISCA-slides_29julyfooter-1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946775"/>
            <a:ext cx="9013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Freeform 11"/>
          <p:cNvSpPr>
            <a:spLocks/>
          </p:cNvSpPr>
          <p:nvPr userDrawn="1"/>
        </p:nvSpPr>
        <p:spPr bwMode="auto">
          <a:xfrm>
            <a:off x="7620000" y="6610350"/>
            <a:ext cx="1600200" cy="369888"/>
          </a:xfrm>
          <a:custGeom>
            <a:avLst/>
            <a:gdLst>
              <a:gd name="T0" fmla="*/ 0 w 1638640"/>
              <a:gd name="T1" fmla="*/ 0 h 276999"/>
              <a:gd name="T2" fmla="*/ 1600200 w 1638640"/>
              <a:gd name="T3" fmla="*/ 0 h 276999"/>
              <a:gd name="T4" fmla="*/ 1600200 w 1638640"/>
              <a:gd name="T5" fmla="*/ 369888 h 276999"/>
              <a:gd name="T6" fmla="*/ 0 w 1638640"/>
              <a:gd name="T7" fmla="*/ 369888 h 276999"/>
              <a:gd name="T8" fmla="*/ 0 w 1638640"/>
              <a:gd name="T9" fmla="*/ 0 h 276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8640"/>
              <a:gd name="T16" fmla="*/ 0 h 276999"/>
              <a:gd name="T17" fmla="*/ 1638640 w 1638640"/>
              <a:gd name="T18" fmla="*/ 276999 h 2769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8640" h="276999">
                <a:moveTo>
                  <a:pt x="0" y="0"/>
                </a:moveTo>
                <a:lnTo>
                  <a:pt x="1638640" y="0"/>
                </a:lnTo>
                <a:lnTo>
                  <a:pt x="163864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 b="0">
                <a:solidFill>
                  <a:srgbClr val="7F7F7F"/>
                </a:solidFill>
                <a:latin typeface="Arial" charset="0"/>
                <a:cs typeface="Arial" charset="0"/>
              </a:rPr>
              <a:t>  www.isca-speech.org</a:t>
            </a:r>
          </a:p>
          <a:p>
            <a:endParaRPr lang="en-US" sz="900" b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8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a-speech.org/iscaweb/index.php/outreach/trainin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a-speech.org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scaspeech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772400" cy="876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GB" altLang="ja-JP" sz="3200" b="1" dirty="0">
                <a:solidFill>
                  <a:schemeClr val="tx1"/>
                </a:solidFill>
                <a:latin typeface="Arial" charset="0"/>
              </a:rPr>
              <a:t>ISCA GENERAL ASSEMBLY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095500"/>
            <a:ext cx="6400800" cy="11811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ja-JP" dirty="0">
                <a:latin typeface="Arial" charset="0"/>
              </a:rPr>
              <a:t>INTERSPEECH </a:t>
            </a:r>
            <a:r>
              <a:rPr lang="en-GB" altLang="ja-JP" dirty="0" smtClean="0">
                <a:latin typeface="Arial" charset="0"/>
              </a:rPr>
              <a:t>2012</a:t>
            </a:r>
            <a:endParaRPr lang="en-GB" altLang="ja-JP" dirty="0">
              <a:latin typeface="Arial" charset="0"/>
            </a:endParaRPr>
          </a:p>
          <a:p>
            <a:pPr marL="0" indent="0" algn="ctr">
              <a:buFontTx/>
              <a:buNone/>
            </a:pPr>
            <a:r>
              <a:rPr lang="en-GB" altLang="ja-JP" dirty="0" smtClean="0">
                <a:latin typeface="Arial" charset="0"/>
              </a:rPr>
              <a:t>PORTLAND, USA</a:t>
            </a:r>
            <a:endParaRPr lang="en-GB" altLang="ja-JP" dirty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en-US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ISCA is financially sound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ISCA has repeatedly benefited from generosity of IS organizers donating their profit</a:t>
            </a:r>
          </a:p>
          <a:p>
            <a:r>
              <a:rPr lang="sv-SE" dirty="0" smtClean="0">
                <a:latin typeface="Arial" charset="0"/>
                <a:ea typeface="ＭＳ Ｐゴシック" charset="-128"/>
              </a:rPr>
              <a:t>ISCA is investing in new initiatives: Video Archive, Training Schools, Lectures Program</a:t>
            </a:r>
          </a:p>
          <a:p>
            <a:pPr marL="342900" lvl="1" indent="-342900">
              <a:buFontTx/>
              <a:buChar char="•"/>
            </a:pPr>
            <a:r>
              <a:rPr lang="sv-SE" sz="2400" dirty="0" smtClean="0">
                <a:latin typeface="Arial" charset="0"/>
                <a:ea typeface="ＭＳ Ｐゴシック" charset="-128"/>
              </a:rPr>
              <a:t>ISCA increased the number of student travel grants to 40 (from 20), starting 2012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ISCA will continue to provide seed money for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Interspeech</a:t>
            </a:r>
            <a:r>
              <a:rPr lang="en-US" dirty="0" smtClean="0">
                <a:latin typeface="Arial" charset="0"/>
                <a:ea typeface="ＭＳ Ｐゴシック" charset="-128"/>
              </a:rPr>
              <a:t> conferences and ITRW workshops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65125" y="1131888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</a:rPr>
              <a:t>  </a:t>
            </a:r>
            <a:r>
              <a:rPr lang="fr-FR" sz="2800" smtClean="0">
                <a:latin typeface="Arial" charset="0"/>
              </a:rPr>
              <a:t>Conclusion (1)</a:t>
            </a:r>
            <a:endParaRPr lang="fr-F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8532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en-US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924800" cy="3886200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-128"/>
              </a:rPr>
              <a:t>ISCA is working with Interspeech organizers to reduce or share financial risks</a:t>
            </a:r>
          </a:p>
          <a:p>
            <a:pPr lvl="1"/>
            <a:r>
              <a:rPr lang="sv-SE" dirty="0" smtClean="0">
                <a:latin typeface="Arial" charset="0"/>
                <a:ea typeface="ＭＳ Ｐゴシック" charset="-128"/>
              </a:rPr>
              <a:t>aiming at reduced registration fees by encouraging a raise of the break-even target</a:t>
            </a:r>
          </a:p>
          <a:p>
            <a:pPr lvl="1"/>
            <a:r>
              <a:rPr lang="sv-SE" dirty="0" smtClean="0">
                <a:latin typeface="Arial" charset="0"/>
                <a:ea typeface="ＭＳ Ｐゴシック" charset="-128"/>
              </a:rPr>
              <a:t>financial risk for ISCA: coverage of potential deficit arising from missing the raised target (max </a:t>
            </a:r>
            <a:r>
              <a:rPr lang="sv-SE" dirty="0" smtClean="0">
                <a:ea typeface="ＭＳ Ｐゴシック" charset="-128"/>
              </a:rPr>
              <a:t>€ </a:t>
            </a:r>
            <a:r>
              <a:rPr lang="sv-SE" dirty="0" smtClean="0">
                <a:latin typeface="Arial" charset="0"/>
                <a:ea typeface="ＭＳ Ｐゴシック" charset="-128"/>
              </a:rPr>
              <a:t>50k)</a:t>
            </a:r>
          </a:p>
          <a:p>
            <a:pPr lvl="1"/>
            <a:r>
              <a:rPr lang="sv-SE" dirty="0" smtClean="0">
                <a:latin typeface="Arial" charset="0"/>
                <a:ea typeface="ＭＳ Ｐゴシック" charset="-128"/>
              </a:rPr>
              <a:t>first achievements by IS-2012</a:t>
            </a:r>
          </a:p>
          <a:p>
            <a:pPr lvl="2"/>
            <a:r>
              <a:rPr lang="sv-SE" sz="2000" dirty="0" smtClean="0">
                <a:latin typeface="Arial" charset="0"/>
                <a:ea typeface="ＭＳ Ｐゴシック" charset="-128"/>
              </a:rPr>
              <a:t>significant lowering of registration fees by Portland team</a:t>
            </a:r>
          </a:p>
          <a:p>
            <a:pPr lvl="2"/>
            <a:r>
              <a:rPr lang="sv-SE" sz="2000" dirty="0" smtClean="0">
                <a:latin typeface="Arial" charset="0"/>
                <a:ea typeface="ＭＳ Ｐゴシック" charset="-128"/>
              </a:rPr>
              <a:t>50% reduction of ISCA's share for student participants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65125" y="1131888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</a:rPr>
              <a:t>  </a:t>
            </a:r>
            <a:r>
              <a:rPr lang="fr-FR" sz="2800" smtClean="0">
                <a:latin typeface="Arial" charset="0"/>
              </a:rPr>
              <a:t>Conclusion (2)</a:t>
            </a:r>
            <a:endParaRPr lang="fr-F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2388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President’s Report</a:t>
            </a:r>
            <a:endParaRPr lang="en-US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9010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43800" y="1752600"/>
            <a:ext cx="14049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600" dirty="0" smtClean="0">
                <a:latin typeface="Arial Narrow" pitchFamily="34" charset="0"/>
              </a:rPr>
              <a:t>J.F. </a:t>
            </a:r>
            <a:r>
              <a:rPr lang="en-AU" sz="1600" dirty="0" err="1" smtClean="0">
                <a:latin typeface="Arial Narrow" pitchFamily="34" charset="0"/>
              </a:rPr>
              <a:t>Bonastre</a:t>
            </a:r>
            <a:endParaRPr lang="en-A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9711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7274585" y="4478192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522595" y="1600179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3066482" y="1600179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338426" y="1600179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610370" y="1600179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522595" y="3064522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1794539" y="3064522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3066482" y="3064522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5619208" y="3077759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536438" y="4464966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4344841" y="3064521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794539" y="4467850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3066482" y="4467850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4338426" y="4467850"/>
            <a:ext cx="1204999" cy="134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58" y="1600179"/>
            <a:ext cx="983246" cy="9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610370" y="2576407"/>
            <a:ext cx="1179895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David House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Publication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57" y="3064522"/>
            <a:ext cx="986035" cy="9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5" y="1600179"/>
            <a:ext cx="960931" cy="9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55" y="3064522"/>
            <a:ext cx="970694" cy="97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6" y="4464966"/>
            <a:ext cx="970694" cy="97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47" y="4467851"/>
            <a:ext cx="983245" cy="9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999538" y="4040751"/>
            <a:ext cx="932551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Bernd Möbius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Treasurer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066482" y="5444079"/>
            <a:ext cx="1253151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Tanja Schultz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Future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Conferences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511333" y="5441195"/>
            <a:ext cx="1240327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Michael Picheny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US" sz="1100">
                <a:solidFill>
                  <a:srgbClr val="FFFFFF"/>
                </a:solidFill>
                <a:latin typeface="Arial Narrow" pitchFamily="34" charset="0"/>
              </a:rPr>
              <a:t>SIGs, Ind., Journals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277896" y="4040749"/>
            <a:ext cx="1259563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Satoshi Nakamura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DL, SIGs (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language</a:t>
            </a: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539331" y="2576407"/>
            <a:ext cx="1121319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Alan Black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Grants &amp; Awards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804301" y="4040751"/>
            <a:ext cx="1061347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Helen Meng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SAC Liaison</a:t>
            </a:r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14" y="4467850"/>
            <a:ext cx="828437" cy="101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4338426" y="5444079"/>
            <a:ext cx="1415595" cy="59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Isabel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Trancoso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Current</a:t>
            </a: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 Conference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3" y="3064522"/>
            <a:ext cx="825647" cy="10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23990" y="4012109"/>
            <a:ext cx="977435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 anchor="ctr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z="1100">
                <a:solidFill>
                  <a:srgbClr val="FFFFFF"/>
                </a:solidFill>
                <a:latin typeface="Arial Narrow" pitchFamily="34" charset="0"/>
              </a:rPr>
              <a:t>Haizhou Li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z="1100">
                <a:solidFill>
                  <a:srgbClr val="FFFFFF"/>
                </a:solidFill>
                <a:latin typeface="Arial Narrow" pitchFamily="34" charset="0"/>
              </a:rPr>
              <a:t>Web &amp; Archive</a:t>
            </a:r>
          </a:p>
        </p:txBody>
      </p:sp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7" y="4467850"/>
            <a:ext cx="868882" cy="9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811274" y="5444079"/>
            <a:ext cx="1310860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Yannis Stylianou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Educ., Video Archive</a:t>
            </a:r>
          </a:p>
        </p:txBody>
      </p:sp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68" y="3077760"/>
            <a:ext cx="808912" cy="103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5626181" y="4053579"/>
            <a:ext cx="1221091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D.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O‘Shaugnessy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Vice</a:t>
            </a: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-P. &amp;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Secretary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70" y="1600179"/>
            <a:ext cx="935827" cy="111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3066482" y="2576407"/>
            <a:ext cx="958142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Nick Campbell</a:t>
            </a: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>
                <a:solidFill>
                  <a:srgbClr val="FFFFFF"/>
                </a:solidFill>
                <a:latin typeface="Arial Narrow" pitchFamily="34" charset="0"/>
              </a:rPr>
              <a:t>Workshops</a:t>
            </a:r>
          </a:p>
        </p:txBody>
      </p:sp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86" y="1600179"/>
            <a:ext cx="796359" cy="102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4338425" y="2576407"/>
            <a:ext cx="1204999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Keikichi</a:t>
            </a: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Hirose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Fellows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FFFF"/>
                </a:solidFill>
                <a:effectLst/>
                <a:latin typeface="Arial"/>
                <a:ea typeface="MS PGothic"/>
                <a:cs typeface="MS PGothic"/>
              </a:rPr>
              <a:t>President’s Report (J.-F. </a:t>
            </a:r>
            <a:r>
              <a:rPr lang="en-GB" sz="2800" b="1" dirty="0" err="1" smtClean="0">
                <a:solidFill>
                  <a:srgbClr val="FFFFFF"/>
                </a:solidFill>
                <a:effectLst/>
                <a:latin typeface="Arial"/>
                <a:ea typeface="MS PGothic"/>
                <a:cs typeface="MS PGothic"/>
              </a:rPr>
              <a:t>Bonastre</a:t>
            </a:r>
            <a:r>
              <a:rPr lang="en-GB" sz="2800" b="1" dirty="0" smtClean="0">
                <a:solidFill>
                  <a:srgbClr val="FFFFFF"/>
                </a:solidFill>
                <a:effectLst/>
                <a:latin typeface="Arial"/>
                <a:ea typeface="MS PGothic"/>
                <a:cs typeface="MS PGothic"/>
              </a:rPr>
              <a:t>)</a:t>
            </a:r>
            <a:endParaRPr lang="en-US" dirty="0"/>
          </a:p>
        </p:txBody>
      </p:sp>
      <p:grpSp>
        <p:nvGrpSpPr>
          <p:cNvPr id="57" name="Groupe 56"/>
          <p:cNvGrpSpPr/>
          <p:nvPr/>
        </p:nvGrpSpPr>
        <p:grpSpPr>
          <a:xfrm>
            <a:off x="7261993" y="1600179"/>
            <a:ext cx="1940262" cy="2873640"/>
            <a:chOff x="8155834" y="2590776"/>
            <a:chExt cx="2134288" cy="3256792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8155834" y="2590776"/>
              <a:ext cx="1325499" cy="15212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8155834" y="4250365"/>
              <a:ext cx="1325499" cy="15212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" name="Picture 3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112" y="2590776"/>
              <a:ext cx="1081571" cy="111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417" y="4250365"/>
              <a:ext cx="1084638" cy="1123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8172710" y="3697168"/>
              <a:ext cx="1234984" cy="49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de-DE" sz="1100">
                  <a:solidFill>
                    <a:srgbClr val="FFFFFF"/>
                  </a:solidFill>
                  <a:latin typeface="Arial Narrow" pitchFamily="34" charset="0"/>
                </a:rPr>
                <a:t>Wolfgang Hess</a:t>
              </a:r>
            </a:p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en-US" sz="1100">
                  <a:solidFill>
                    <a:srgbClr val="FFFFFF"/>
                  </a:solidFill>
                  <a:latin typeface="Arial Narrow" pitchFamily="34" charset="0"/>
                </a:rPr>
                <a:t>Archive</a:t>
              </a:r>
            </a:p>
          </p:txBody>
        </p:sp>
        <p:sp>
          <p:nvSpPr>
            <p:cNvPr id="51" name="Rectangle 34"/>
            <p:cNvSpPr>
              <a:spLocks noChangeArrowheads="1"/>
            </p:cNvSpPr>
            <p:nvPr/>
          </p:nvSpPr>
          <p:spPr bwMode="auto">
            <a:xfrm>
              <a:off x="8155834" y="5356758"/>
              <a:ext cx="1241122" cy="49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de-DE" sz="1100">
                  <a:solidFill>
                    <a:srgbClr val="FFFFFF"/>
                  </a:solidFill>
                  <a:latin typeface="Arial Narrow" pitchFamily="34" charset="0"/>
                </a:rPr>
                <a:t>Chris Wellekens</a:t>
              </a:r>
            </a:p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en-US" sz="1100">
                  <a:solidFill>
                    <a:srgbClr val="FFFFFF"/>
                  </a:solidFill>
                  <a:latin typeface="Arial Narrow" pitchFamily="34" charset="0"/>
                </a:rPr>
                <a:t>ISCApad</a:t>
              </a: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 rot="5400000">
              <a:off x="8833964" y="3854477"/>
              <a:ext cx="2198953" cy="71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endParaRPr lang="de-DE" sz="180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de-DE" sz="1800" dirty="0">
                  <a:solidFill>
                    <a:srgbClr val="000000"/>
                  </a:solidFill>
                  <a:latin typeface="Arial Narrow" pitchFamily="34" charset="0"/>
                </a:rPr>
                <a:t>Ex-officio </a:t>
              </a:r>
              <a:r>
                <a:rPr lang="de-DE" sz="1800" dirty="0" err="1">
                  <a:solidFill>
                    <a:srgbClr val="000000"/>
                  </a:solidFill>
                  <a:latin typeface="Arial Narrow" pitchFamily="34" charset="0"/>
                </a:rPr>
                <a:t>members</a:t>
              </a:r>
              <a:endParaRPr lang="de-DE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1794538" y="1600179"/>
            <a:ext cx="1405832" cy="1409296"/>
            <a:chOff x="2141632" y="2590776"/>
            <a:chExt cx="1546415" cy="1597203"/>
          </a:xfrm>
        </p:grpSpPr>
        <p:sp>
          <p:nvSpPr>
            <p:cNvPr id="5" name="Rectangle 40"/>
            <p:cNvSpPr>
              <a:spLocks noChangeArrowheads="1"/>
            </p:cNvSpPr>
            <p:nvPr/>
          </p:nvSpPr>
          <p:spPr bwMode="auto">
            <a:xfrm>
              <a:off x="2141632" y="2590776"/>
              <a:ext cx="1325499" cy="15212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909" y="2590776"/>
              <a:ext cx="1067763" cy="1106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141632" y="3697168"/>
              <a:ext cx="1546415" cy="49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de-DE" sz="1100" dirty="0" err="1">
                  <a:solidFill>
                    <a:srgbClr val="FFFFFF"/>
                  </a:solidFill>
                  <a:latin typeface="Arial Narrow" pitchFamily="34" charset="0"/>
                </a:rPr>
                <a:t>J.François</a:t>
              </a:r>
              <a:r>
                <a:rPr lang="de-DE" sz="1100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de-DE" sz="1100" dirty="0" err="1">
                  <a:solidFill>
                    <a:srgbClr val="FFFFFF"/>
                  </a:solidFill>
                  <a:latin typeface="Arial Narrow" pitchFamily="34" charset="0"/>
                </a:rPr>
                <a:t>Bonastre</a:t>
              </a:r>
              <a:endParaRPr lang="de-DE" sz="110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defTabSz="410291">
                <a:buClr>
                  <a:srgbClr val="000000"/>
                </a:buClr>
                <a:buSzPct val="100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r>
                <a:rPr lang="de-DE" sz="1100" dirty="0" err="1">
                  <a:solidFill>
                    <a:srgbClr val="FFFFFF"/>
                  </a:solidFill>
                  <a:latin typeface="Arial Narrow" pitchFamily="34" charset="0"/>
                </a:rPr>
                <a:t>President</a:t>
              </a:r>
              <a:endParaRPr lang="de-DE" sz="11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pic>
        <p:nvPicPr>
          <p:cNvPr id="14338" name="Picture 2" descr="Satosh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6" y="3064523"/>
            <a:ext cx="949091" cy="10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7194653" y="5454420"/>
            <a:ext cx="1415595" cy="4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100" dirty="0">
                <a:solidFill>
                  <a:srgbClr val="FFFFFF"/>
                </a:solidFill>
                <a:latin typeface="Arial Narrow" pitchFamily="34" charset="0"/>
              </a:rPr>
              <a:t>Emmanuelle </a:t>
            </a:r>
            <a:r>
              <a:rPr lang="de-DE" sz="1100" dirty="0" err="1">
                <a:solidFill>
                  <a:srgbClr val="FFFFFF"/>
                </a:solidFill>
                <a:latin typeface="Arial Narrow" pitchFamily="34" charset="0"/>
              </a:rPr>
              <a:t>Foxonet</a:t>
            </a: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de-DE" sz="11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 rot="5400000">
            <a:off x="8143371" y="4862094"/>
            <a:ext cx="1554516" cy="6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766" tIns="41998" rIns="80766" bIns="41998">
            <a:spAutoFit/>
          </a:bodyPr>
          <a:lstStyle/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de-DE" sz="1800" dirty="0">
              <a:solidFill>
                <a:srgbClr val="FFFFFF"/>
              </a:solidFill>
              <a:latin typeface="Arial Narrow" pitchFamily="34" charset="0"/>
            </a:endParaRPr>
          </a:p>
          <a:p>
            <a:pPr defTabSz="410291">
              <a:buClr>
                <a:srgbClr val="000000"/>
              </a:buClr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de-DE" sz="1800" dirty="0" err="1">
                <a:solidFill>
                  <a:srgbClr val="000000"/>
                </a:solidFill>
                <a:latin typeface="Arial Narrow" pitchFamily="34" charset="0"/>
              </a:rPr>
              <a:t>Adm</a:t>
            </a:r>
            <a:r>
              <a:rPr lang="de-DE" sz="18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de-DE" sz="1800" dirty="0" err="1">
                <a:solidFill>
                  <a:srgbClr val="000000"/>
                </a:solidFill>
                <a:latin typeface="Arial Narrow" pitchFamily="34" charset="0"/>
              </a:rPr>
              <a:t>Secretary</a:t>
            </a:r>
            <a:endParaRPr lang="de-DE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4340" name="Picture 4" descr="Emmanuelle Foxone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83" y="4485523"/>
            <a:ext cx="1005022" cy="9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Membership Development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2001-2012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14879"/>
              </p:ext>
            </p:extLst>
          </p:nvPr>
        </p:nvGraphicFramePr>
        <p:xfrm>
          <a:off x="-1066800" y="1121979"/>
          <a:ext cx="9906000" cy="50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787"/>
          <p:cNvSpPr txBox="1">
            <a:spLocks noChangeArrowheads="1"/>
          </p:cNvSpPr>
          <p:nvPr/>
        </p:nvSpPr>
        <p:spPr bwMode="auto">
          <a:xfrm>
            <a:off x="5486400" y="1219200"/>
            <a:ext cx="3352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Total August 2012: 1724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55378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8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Membership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by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country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2012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85928"/>
              </p:ext>
            </p:extLst>
          </p:nvPr>
        </p:nvGraphicFramePr>
        <p:xfrm>
          <a:off x="350044" y="1828800"/>
          <a:ext cx="856535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33715" y="1219200"/>
            <a:ext cx="760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ountries &gt;= 10 members (1618 members, 25 countries)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44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8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Membership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by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country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2012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872891"/>
              </p:ext>
            </p:extLst>
          </p:nvPr>
        </p:nvGraphicFramePr>
        <p:xfrm>
          <a:off x="-168166" y="990599"/>
          <a:ext cx="9083566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371600" y="1353050"/>
            <a:ext cx="72747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ountries &lt; 10 members (106 members, 35 countries)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035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ISCA News in  2011-2012 (1)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ISCA Web</a:t>
            </a:r>
            <a:endParaRPr lang="en-US" dirty="0" smtClean="0"/>
          </a:p>
          <a:p>
            <a:pPr lvl="1" eaLnBrk="1" hangingPunct="1"/>
            <a:r>
              <a:rPr lang="en-US" dirty="0" smtClean="0"/>
              <a:t>December </a:t>
            </a:r>
            <a:r>
              <a:rPr lang="en-US" dirty="0"/>
              <a:t>2011, ISCA </a:t>
            </a:r>
            <a:r>
              <a:rPr lang="en-US" dirty="0" smtClean="0"/>
              <a:t>new </a:t>
            </a:r>
            <a:r>
              <a:rPr lang="en-US" dirty="0"/>
              <a:t>membership </a:t>
            </a:r>
            <a:r>
              <a:rPr lang="en-US" dirty="0" smtClean="0"/>
              <a:t>portal</a:t>
            </a:r>
          </a:p>
          <a:p>
            <a:pPr lvl="1" eaLnBrk="1" hangingPunct="1"/>
            <a:r>
              <a:rPr lang="en-US" dirty="0" smtClean="0"/>
              <a:t>August </a:t>
            </a:r>
            <a:r>
              <a:rPr lang="en-US" dirty="0"/>
              <a:t>2012, ISCA upgraded </a:t>
            </a:r>
            <a:r>
              <a:rPr lang="en-US" dirty="0" smtClean="0"/>
              <a:t>board portal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ISCA </a:t>
            </a:r>
            <a:r>
              <a:rPr lang="en-US" dirty="0">
                <a:latin typeface="Arial" charset="0"/>
              </a:rPr>
              <a:t>Jobs/workshops posting service was migrated to ISCA Web in Jan 2011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ISCA voting portal (included in ISCA Web) for </a:t>
            </a:r>
            <a:r>
              <a:rPr lang="en-US" dirty="0">
                <a:latin typeface="Arial" charset="0"/>
              </a:rPr>
              <a:t>future elections and </a:t>
            </a:r>
            <a:r>
              <a:rPr lang="en-US" dirty="0" smtClean="0">
                <a:latin typeface="Arial" charset="0"/>
              </a:rPr>
              <a:t>surveys 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</a:rPr>
              <a:t>75 </a:t>
            </a:r>
            <a:r>
              <a:rPr lang="en-GB" dirty="0" smtClean="0">
                <a:solidFill>
                  <a:srgbClr val="000000"/>
                </a:solidFill>
              </a:rPr>
              <a:t>workshops/conferences </a:t>
            </a:r>
            <a:r>
              <a:rPr lang="en-GB" dirty="0">
                <a:solidFill>
                  <a:srgbClr val="000000"/>
                </a:solidFill>
              </a:rPr>
              <a:t>sponsored or supported </a:t>
            </a:r>
            <a:r>
              <a:rPr lang="en-GB" dirty="0" smtClean="0">
                <a:solidFill>
                  <a:srgbClr val="000000"/>
                </a:solidFill>
              </a:rPr>
              <a:t>!</a:t>
            </a:r>
          </a:p>
          <a:p>
            <a:pPr rtl="0" eaLnBrk="1" fontAlgn="base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New SIGs: </a:t>
            </a:r>
            <a:endParaRPr lang="fr-FR" dirty="0" smtClean="0">
              <a:effectLst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effectLst/>
              </a:rPr>
              <a:t>SIG-HST – History of Speech Communication Science</a:t>
            </a:r>
            <a:endParaRPr lang="fr-FR" dirty="0" smtClean="0">
              <a:effectLst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effectLst/>
              </a:rPr>
              <a:t>SLIM  – Speech and Language in Multimedia</a:t>
            </a:r>
            <a:endParaRPr lang="fr-FR" dirty="0" smtClean="0">
              <a:effectLst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effectLst/>
              </a:rPr>
              <a:t>SIG-ROB – Robust Signal Processing (in formation)</a:t>
            </a:r>
            <a:endParaRPr lang="fr-FR" dirty="0" smtClean="0">
              <a:effectLst/>
            </a:endParaRPr>
          </a:p>
          <a:p>
            <a:pPr eaLnBrk="1" hangingPunct="1"/>
            <a:endParaRPr lang="en-GB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102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ISCA News  2011-2012 (2)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Distinguished Lecturers Program</a:t>
            </a:r>
          </a:p>
          <a:p>
            <a:pPr lvl="1" eaLnBrk="1" hangingPunct="1"/>
            <a:r>
              <a:rPr lang="en-GB" dirty="0" smtClean="0">
                <a:solidFill>
                  <a:srgbClr val="000000"/>
                </a:solidFill>
              </a:rPr>
              <a:t>Several trips in the past year (3)</a:t>
            </a:r>
          </a:p>
          <a:p>
            <a:pPr lvl="1"/>
            <a:r>
              <a:rPr lang="en-US" dirty="0" smtClean="0"/>
              <a:t>New DLs (Selection Committee Chair: Julia Hirschberg)</a:t>
            </a:r>
            <a:endParaRPr lang="fr-FR" dirty="0"/>
          </a:p>
          <a:p>
            <a:pPr lvl="2"/>
            <a:r>
              <a:rPr lang="en-US" dirty="0" err="1"/>
              <a:t>Sadaoki</a:t>
            </a:r>
            <a:r>
              <a:rPr lang="en-US" dirty="0"/>
              <a:t> </a:t>
            </a:r>
            <a:r>
              <a:rPr lang="en-US" dirty="0" err="1"/>
              <a:t>Furui</a:t>
            </a:r>
            <a:endParaRPr lang="en-US" dirty="0"/>
          </a:p>
          <a:p>
            <a:pPr lvl="2"/>
            <a:r>
              <a:rPr lang="en-US" dirty="0" smtClean="0"/>
              <a:t>Hermann Ney</a:t>
            </a:r>
          </a:p>
          <a:p>
            <a:pPr rtl="0" eaLnBrk="1" fontAlgn="base" hangingPunct="1"/>
            <a:r>
              <a:rPr lang="en-US" dirty="0" smtClean="0"/>
              <a:t>Liaison with ISCA Journals</a:t>
            </a:r>
          </a:p>
          <a:p>
            <a:pPr lvl="1" eaLnBrk="1" hangingPunct="1"/>
            <a:r>
              <a:rPr lang="de-DE" sz="2000" dirty="0" err="1" smtClean="0">
                <a:solidFill>
                  <a:schemeClr val="tx1"/>
                </a:solidFill>
                <a:effectLst/>
              </a:rPr>
              <a:t>Yearly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best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paper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awards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for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SPECOM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and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CSL</a:t>
            </a:r>
            <a:endParaRPr lang="fr-FR" dirty="0" smtClean="0">
              <a:effectLst/>
            </a:endParaRPr>
          </a:p>
          <a:p>
            <a:pPr lvl="1" eaLnBrk="1" hangingPunct="1"/>
            <a:r>
              <a:rPr lang="de-DE" sz="2000" dirty="0" err="1" smtClean="0">
                <a:solidFill>
                  <a:schemeClr val="tx1"/>
                </a:solidFill>
                <a:effectLst/>
              </a:rPr>
              <a:t>Six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top IS2010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papers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expanded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for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publication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 in </a:t>
            </a:r>
            <a:r>
              <a:rPr lang="de-DE" sz="2000" dirty="0" err="1" smtClean="0">
                <a:solidFill>
                  <a:schemeClr val="tx1"/>
                </a:solidFill>
                <a:effectLst/>
              </a:rPr>
              <a:t>journals</a:t>
            </a:r>
            <a:endParaRPr lang="de-DE" sz="2000" dirty="0" smtClean="0">
              <a:solidFill>
                <a:schemeClr val="tx1"/>
              </a:solidFill>
              <a:effectLst/>
            </a:endParaRPr>
          </a:p>
          <a:p>
            <a:pPr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ISCA Fellows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Selection Committee Chair: Lin-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shan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 Lee)</a:t>
            </a:r>
            <a:endParaRPr lang="fr-FR" dirty="0" smtClean="0">
              <a:effectLst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4 new fellow awarded in 2012:</a:t>
            </a:r>
            <a:endParaRPr lang="fr-FR" dirty="0" smtClean="0">
              <a:effectLst/>
            </a:endParaRPr>
          </a:p>
          <a:p>
            <a:pPr lvl="2"/>
            <a:r>
              <a:rPr lang="fr-FR" sz="1800" dirty="0" smtClean="0">
                <a:solidFill>
                  <a:schemeClr val="tx1"/>
                </a:solidFill>
                <a:effectLst/>
              </a:rPr>
              <a:t>Chin-Hui LEE</a:t>
            </a:r>
            <a:endParaRPr lang="fr-FR" dirty="0"/>
          </a:p>
          <a:p>
            <a:pPr lvl="2"/>
            <a:r>
              <a:rPr lang="fr-FR" dirty="0" smtClean="0">
                <a:solidFill>
                  <a:schemeClr val="tx1"/>
                </a:solidFill>
                <a:effectLst/>
              </a:rPr>
              <a:t>John OHALA</a:t>
            </a:r>
            <a:endParaRPr lang="fr-FR" dirty="0"/>
          </a:p>
          <a:p>
            <a:pPr lvl="2"/>
            <a:r>
              <a:rPr lang="fr-FR" dirty="0" err="1" smtClean="0">
                <a:solidFill>
                  <a:schemeClr val="tx1"/>
                </a:solidFill>
                <a:effectLst/>
              </a:rPr>
              <a:t>Yoshinori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SAGISAKA</a:t>
            </a:r>
            <a:endParaRPr lang="fr-FR" dirty="0"/>
          </a:p>
          <a:p>
            <a:pPr lvl="2"/>
            <a:r>
              <a:rPr lang="fr-FR" dirty="0" err="1" smtClean="0">
                <a:solidFill>
                  <a:schemeClr val="tx1"/>
                </a:solidFill>
                <a:effectLst/>
              </a:rPr>
              <a:t>Stephanie</a:t>
            </a:r>
            <a:r>
              <a:rPr lang="fr-FR" dirty="0" smtClean="0">
                <a:solidFill>
                  <a:schemeClr val="tx1"/>
                </a:solidFill>
                <a:effectLst/>
              </a:rPr>
              <a:t> SENEFF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94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228600" y="12192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altLang="ja-JP" sz="3200">
              <a:latin typeface="Arial" charset="0"/>
            </a:endParaRPr>
          </a:p>
        </p:txBody>
      </p:sp>
      <p:sp>
        <p:nvSpPr>
          <p:cNvPr id="6247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News  2011-2012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(3)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227624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/>
                <a:ea typeface="MS PGothic" charset="0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0" dirty="0"/>
              <a:t>Awards</a:t>
            </a:r>
          </a:p>
          <a:p>
            <a:pPr lvl="1"/>
            <a:r>
              <a:rPr lang="en-US" sz="1600" b="0" dirty="0"/>
              <a:t>ISCA Medal for Scientific Achievement 2012 (Recipient: Chin-</a:t>
            </a:r>
            <a:r>
              <a:rPr lang="en-US" sz="1600" b="0" dirty="0" err="1"/>
              <a:t>Hui</a:t>
            </a:r>
            <a:r>
              <a:rPr lang="en-US" sz="1600" b="0" dirty="0"/>
              <a:t> Lee)</a:t>
            </a:r>
          </a:p>
          <a:p>
            <a:pPr lvl="1">
              <a:spcBef>
                <a:spcPts val="1800"/>
              </a:spcBef>
            </a:pPr>
            <a:r>
              <a:rPr lang="en-US" sz="1600" b="0" dirty="0"/>
              <a:t>ISCA Award for the best paper published in the Speech Communication Journal 2009-2011</a:t>
            </a:r>
          </a:p>
          <a:p>
            <a:pPr lvl="1"/>
            <a:r>
              <a:rPr lang="en-US" sz="1600" b="0" dirty="0"/>
              <a:t>ISCA Award for the best paper published in the Computer Speech and Language Journal 2007-2011</a:t>
            </a:r>
          </a:p>
          <a:p>
            <a:pPr lvl="1"/>
            <a:r>
              <a:rPr lang="en-US" sz="1600" b="0" dirty="0"/>
              <a:t>3 ISCA Awards for the Best Student Paper of INTERSPEECH 2012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TBA Thursday at the </a:t>
            </a:r>
            <a:r>
              <a:rPr lang="en-US" sz="2000" dirty="0" err="1">
                <a:solidFill>
                  <a:srgbClr val="FF0000"/>
                </a:solidFill>
              </a:rPr>
              <a:t>Interspeech</a:t>
            </a:r>
            <a:r>
              <a:rPr lang="en-US" sz="2000" dirty="0">
                <a:solidFill>
                  <a:srgbClr val="FF0000"/>
                </a:solidFill>
              </a:rPr>
              <a:t> 2012 closing </a:t>
            </a:r>
            <a:r>
              <a:rPr lang="en-US" sz="2000" dirty="0" smtClean="0">
                <a:solidFill>
                  <a:srgbClr val="FF0000"/>
                </a:solidFill>
              </a:rPr>
              <a:t>ceremony</a:t>
            </a:r>
            <a:endParaRPr lang="en-GB" altLang="ja-JP" sz="2000" b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altLang="ja-JP" sz="2000" b="0" dirty="0" smtClean="0">
                <a:latin typeface="Arial" charset="0"/>
              </a:rPr>
              <a:t>Grants September 2011-12</a:t>
            </a:r>
            <a:endParaRPr lang="en-US" altLang="ja-JP" sz="2000" b="0" dirty="0" smtClean="0"/>
          </a:p>
          <a:p>
            <a:pPr lvl="1">
              <a:spcBef>
                <a:spcPts val="600"/>
              </a:spcBef>
            </a:pPr>
            <a:r>
              <a:rPr lang="en-US" sz="1800" b="0" dirty="0" smtClean="0"/>
              <a:t>Fixed </a:t>
            </a:r>
            <a:r>
              <a:rPr lang="en-US" sz="1800" b="0" dirty="0"/>
              <a:t>amount per grant (650 </a:t>
            </a:r>
            <a:r>
              <a:rPr lang="en-US" sz="1800" b="0" dirty="0" smtClean="0"/>
              <a:t>Euros)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51 </a:t>
            </a:r>
            <a:r>
              <a:rPr lang="en-US" sz="1800" b="0" dirty="0"/>
              <a:t>grants (6 events)</a:t>
            </a:r>
            <a:r>
              <a:rPr lang="fr-FR" sz="1800" b="0" dirty="0"/>
              <a:t> 2012 </a:t>
            </a:r>
            <a:endParaRPr lang="fr-FR" sz="1800" b="0" dirty="0" smtClean="0"/>
          </a:p>
          <a:p>
            <a:pPr lvl="1">
              <a:spcBef>
                <a:spcPts val="0"/>
              </a:spcBef>
            </a:pPr>
            <a:r>
              <a:rPr lang="fr-FR" sz="1800" b="0" dirty="0" smtClean="0"/>
              <a:t>40 </a:t>
            </a:r>
            <a:r>
              <a:rPr lang="fr-FR" sz="1800" b="0" dirty="0"/>
              <a:t>for </a:t>
            </a:r>
            <a:r>
              <a:rPr lang="fr-FR" sz="1800" b="0" dirty="0" err="1"/>
              <a:t>Interspeech</a:t>
            </a:r>
            <a:r>
              <a:rPr lang="fr-FR" sz="1800" b="0" dirty="0"/>
              <a:t> </a:t>
            </a:r>
            <a:r>
              <a:rPr lang="fr-FR" sz="1800" b="0" dirty="0" smtClean="0"/>
              <a:t>2012</a:t>
            </a:r>
          </a:p>
          <a:p>
            <a:pPr lvl="1">
              <a:spcBef>
                <a:spcPts val="0"/>
              </a:spcBef>
            </a:pPr>
            <a:r>
              <a:rPr lang="fr-FR" sz="1800" b="0" dirty="0" smtClean="0"/>
              <a:t>Total </a:t>
            </a:r>
            <a:r>
              <a:rPr lang="fr-FR" sz="1800" b="0" dirty="0"/>
              <a:t>= </a:t>
            </a:r>
            <a:r>
              <a:rPr lang="fr-FR" sz="1800" b="0" dirty="0" smtClean="0"/>
              <a:t>33150</a:t>
            </a:r>
          </a:p>
          <a:p>
            <a:pPr lvl="1">
              <a:spcBef>
                <a:spcPct val="50000"/>
              </a:spcBef>
            </a:pPr>
            <a:r>
              <a:rPr lang="fr-FR" sz="1800" b="0" dirty="0" smtClean="0"/>
              <a:t>+20 </a:t>
            </a:r>
            <a:r>
              <a:rPr lang="fr-FR" sz="1800" b="0" dirty="0" err="1"/>
              <a:t>grants</a:t>
            </a:r>
            <a:r>
              <a:rPr lang="fr-FR" sz="1800" b="0" dirty="0"/>
              <a:t> </a:t>
            </a:r>
            <a:r>
              <a:rPr lang="fr-FR" sz="1800" b="0" dirty="0" err="1"/>
              <a:t>comming</a:t>
            </a:r>
            <a:r>
              <a:rPr lang="fr-FR" sz="1800" b="0" dirty="0"/>
              <a:t> </a:t>
            </a:r>
            <a:r>
              <a:rPr lang="fr-FR" sz="1800" b="0" dirty="0" err="1"/>
              <a:t>from</a:t>
            </a:r>
            <a:r>
              <a:rPr lang="fr-FR" sz="1800" b="0" dirty="0"/>
              <a:t> the  </a:t>
            </a:r>
            <a:r>
              <a:rPr lang="en-US" sz="1800" b="0" dirty="0" err="1"/>
              <a:t>Interspeech</a:t>
            </a:r>
            <a:r>
              <a:rPr lang="en-US" sz="1800" b="0" dirty="0"/>
              <a:t> 2012 </a:t>
            </a:r>
            <a:r>
              <a:rPr lang="en-US" sz="1800" b="0" dirty="0" smtClean="0"/>
              <a:t>Organizers</a:t>
            </a:r>
            <a:endParaRPr lang="en-US" sz="1800" b="0" dirty="0"/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Thanks </a:t>
            </a:r>
            <a:r>
              <a:rPr lang="en-US" sz="2000" dirty="0">
                <a:solidFill>
                  <a:srgbClr val="FF0000"/>
                </a:solidFill>
              </a:rPr>
              <a:t>to </a:t>
            </a:r>
            <a:r>
              <a:rPr lang="en-US" sz="2000" dirty="0" err="1">
                <a:solidFill>
                  <a:srgbClr val="FF0000"/>
                </a:solidFill>
              </a:rPr>
              <a:t>Interspeech</a:t>
            </a:r>
            <a:r>
              <a:rPr lang="en-US" sz="2000" dirty="0">
                <a:solidFill>
                  <a:srgbClr val="FF0000"/>
                </a:solidFill>
              </a:rPr>
              <a:t> 2010 for the extra donation</a:t>
            </a:r>
            <a:r>
              <a:rPr lang="en-US" sz="2000" dirty="0" smtClean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9209437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altLang="ja-JP" b="1">
                <a:solidFill>
                  <a:schemeClr val="bg1"/>
                </a:solidFill>
                <a:latin typeface="Arial" charset="0"/>
              </a:rPr>
              <a:t>Agenda</a:t>
            </a:r>
            <a:endParaRPr lang="fr-FR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ja-JP" dirty="0">
              <a:latin typeface="Arial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Opening </a:t>
            </a:r>
            <a:r>
              <a:rPr lang="en-US" altLang="ja-JP" dirty="0">
                <a:latin typeface="Arial" charset="0"/>
              </a:rPr>
              <a:t>remarks and approval of the Minutes of the </a:t>
            </a:r>
            <a:r>
              <a:rPr lang="en-US" altLang="ja-JP" dirty="0" smtClean="0">
                <a:latin typeface="Arial" charset="0"/>
              </a:rPr>
              <a:t>2011 General </a:t>
            </a:r>
            <a:r>
              <a:rPr lang="en-US" altLang="ja-JP" dirty="0">
                <a:latin typeface="Arial" charset="0"/>
              </a:rPr>
              <a:t>Assembly </a:t>
            </a:r>
            <a:r>
              <a:rPr lang="en-US" altLang="ja-JP" dirty="0" smtClean="0">
                <a:latin typeface="Arial" charset="0"/>
              </a:rPr>
              <a:t>(Florence) </a:t>
            </a:r>
            <a:endParaRPr lang="en-US" altLang="ja-JP" dirty="0">
              <a:latin typeface="Arial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Treasurer’s </a:t>
            </a:r>
            <a:r>
              <a:rPr lang="en-US" altLang="ja-JP" dirty="0">
                <a:latin typeface="Arial" charset="0"/>
              </a:rPr>
              <a:t>report </a:t>
            </a: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President’s report</a:t>
            </a:r>
            <a:r>
              <a:rPr lang="en-US" altLang="ja-JP" dirty="0">
                <a:latin typeface="Arial" charset="0"/>
              </a:rPr>
              <a:t>	</a:t>
            </a:r>
            <a:endParaRPr lang="en-US" altLang="ja-JP" dirty="0" smtClean="0">
              <a:latin typeface="Arial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Approval </a:t>
            </a:r>
            <a:r>
              <a:rPr lang="en-US" altLang="ja-JP" dirty="0">
                <a:latin typeface="Arial" charset="0"/>
              </a:rPr>
              <a:t>of the </a:t>
            </a:r>
            <a:r>
              <a:rPr lang="en-US" altLang="ja-JP" dirty="0" smtClean="0">
                <a:latin typeface="Arial" charset="0"/>
              </a:rPr>
              <a:t>reports</a:t>
            </a: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Future of ISCA and ISCA </a:t>
            </a:r>
            <a:r>
              <a:rPr lang="en-US" altLang="ja-JP" dirty="0">
                <a:latin typeface="Arial" charset="0"/>
              </a:rPr>
              <a:t>goals for </a:t>
            </a:r>
            <a:r>
              <a:rPr lang="en-US" altLang="ja-JP" dirty="0" smtClean="0">
                <a:latin typeface="Arial" charset="0"/>
              </a:rPr>
              <a:t>2012-2013</a:t>
            </a:r>
          </a:p>
          <a:p>
            <a:pPr marL="914400" lvl="1" indent="-457200">
              <a:buFontTx/>
              <a:buAutoNum type="arabicPeriod"/>
            </a:pPr>
            <a:r>
              <a:rPr lang="en-US" altLang="ja-JP" dirty="0" smtClean="0">
                <a:latin typeface="Arial" charset="0"/>
              </a:rPr>
              <a:t>Comments</a:t>
            </a:r>
            <a:r>
              <a:rPr lang="en-US" altLang="ja-JP" dirty="0">
                <a:latin typeface="Arial" charset="0"/>
              </a:rPr>
              <a:t>, Suggestions and Questions from ISCA </a:t>
            </a:r>
            <a:r>
              <a:rPr lang="en-US" altLang="ja-JP" dirty="0" smtClean="0">
                <a:latin typeface="Arial" charset="0"/>
              </a:rPr>
              <a:t>Members</a:t>
            </a:r>
          </a:p>
          <a:p>
            <a:pPr marL="914400" lvl="1" indent="-457200">
              <a:buFontTx/>
              <a:buAutoNum type="arabicPeriod"/>
            </a:pPr>
            <a:r>
              <a:rPr lang="en-US" altLang="ja-JP" dirty="0">
                <a:latin typeface="Arial" charset="0"/>
              </a:rPr>
              <a:t>Announcement of next ISCA General </a:t>
            </a:r>
            <a:r>
              <a:rPr lang="en-US" altLang="ja-JP" dirty="0" smtClean="0">
                <a:latin typeface="Arial" charset="0"/>
              </a:rPr>
              <a:t>Assembly</a:t>
            </a:r>
            <a:endParaRPr lang="en-US" altLang="ja-JP" dirty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ISCA News  2011-2012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(4)</a:t>
            </a:r>
            <a:endParaRPr lang="fr-F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0" name="Rectangle 3"/>
          <p:cNvSpPr txBox="1">
            <a:spLocks noChangeArrowheads="1"/>
          </p:cNvSpPr>
          <p:nvPr/>
        </p:nvSpPr>
        <p:spPr bwMode="auto">
          <a:xfrm>
            <a:off x="709551" y="1506187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fr-FR" dirty="0">
                <a:latin typeface="Arial" charset="0"/>
              </a:rPr>
              <a:t>INTERSPEECH Registration </a:t>
            </a:r>
            <a:r>
              <a:rPr lang="fr-FR" dirty="0" err="1" smtClean="0">
                <a:latin typeface="Arial" charset="0"/>
              </a:rPr>
              <a:t>Fees</a:t>
            </a:r>
            <a:endParaRPr lang="fr-FR" dirty="0" smtClean="0">
              <a:latin typeface="Arial" charset="0"/>
            </a:endParaRPr>
          </a:p>
          <a:p>
            <a:r>
              <a:rPr lang="en-US" dirty="0" smtClean="0"/>
              <a:t>2 Steps from ISCA:</a:t>
            </a:r>
          </a:p>
          <a:p>
            <a:pPr>
              <a:buFont typeface="Arial"/>
              <a:buChar char="•"/>
            </a:pPr>
            <a:r>
              <a:rPr lang="en-US" dirty="0" smtClean="0"/>
              <a:t>Increasing </a:t>
            </a:r>
            <a:r>
              <a:rPr lang="en-US" dirty="0"/>
              <a:t>the </a:t>
            </a:r>
            <a:r>
              <a:rPr lang="en-US" dirty="0" smtClean="0"/>
              <a:t>financial risk </a:t>
            </a:r>
            <a:r>
              <a:rPr lang="en-US" dirty="0"/>
              <a:t>taken by ISCA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ISCA share cut in half for student participant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steps have only been possible thanks to the enormous efforts of past </a:t>
            </a:r>
            <a:r>
              <a:rPr lang="en-US" sz="2000" dirty="0" err="1"/>
              <a:t>Interspeech</a:t>
            </a:r>
            <a:r>
              <a:rPr lang="en-US" sz="2000" dirty="0"/>
              <a:t> organizers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Very meritorious efforts from current organizers </a:t>
            </a:r>
            <a:r>
              <a:rPr lang="en-US" sz="2000" dirty="0"/>
              <a:t>to further lower the registration fees, namely for </a:t>
            </a:r>
            <a:r>
              <a:rPr lang="en-US" sz="2000" dirty="0" smtClean="0"/>
              <a:t>students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registration </a:t>
            </a:r>
            <a:r>
              <a:rPr lang="en-US" dirty="0" smtClean="0">
                <a:solidFill>
                  <a:srgbClr val="FF0000"/>
                </a:solidFill>
              </a:rPr>
              <a:t>fees for IS2012 </a:t>
            </a:r>
            <a:r>
              <a:rPr lang="en-US" dirty="0">
                <a:solidFill>
                  <a:srgbClr val="FF0000"/>
                </a:solidFill>
              </a:rPr>
              <a:t>are the lowest in </a:t>
            </a:r>
            <a:r>
              <a:rPr lang="en-US" dirty="0" smtClean="0">
                <a:solidFill>
                  <a:srgbClr val="FF0000"/>
                </a:solidFill>
              </a:rPr>
              <a:t>10 years!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ISCA will go to 4+1 papers for IS2013</a:t>
            </a:r>
          </a:p>
        </p:txBody>
      </p:sp>
    </p:spTree>
    <p:extLst>
      <p:ext uri="{BB962C8B-B14F-4D97-AF65-F5344CB8AC3E}">
        <p14:creationId xmlns:p14="http://schemas.microsoft.com/office/powerpoint/2010/main" val="346131331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ISCA News  2011-2012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(5)</a:t>
            </a:r>
            <a:endParaRPr lang="el-G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0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  <a:noFill/>
        </p:spPr>
        <p:txBody>
          <a:bodyPr/>
          <a:lstStyle/>
          <a:p>
            <a:pPr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The ISCA video-archive is growing (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Plenary lectures and slides from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Interspeech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 2007, 2010 and 2011, Talks from Odyssey 2010 and 2012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/>
                <a:ea typeface="MS PGothic" charset="0"/>
                <a:cs typeface="MS PGothic" charset="0"/>
              </a:rPr>
              <a:t>)</a:t>
            </a:r>
            <a:endParaRPr lang="fr-FR" dirty="0"/>
          </a:p>
          <a:p>
            <a:pPr rtl="0" eaLnBrk="0" fontAlgn="base" hangingPunct="0"/>
            <a:r>
              <a:rPr lang="en-US" dirty="0" smtClean="0"/>
              <a:t>ISCA </a:t>
            </a:r>
            <a:r>
              <a:rPr lang="en-US" dirty="0"/>
              <a:t>Seminar (</a:t>
            </a:r>
            <a:r>
              <a:rPr lang="en-US" dirty="0">
                <a:solidFill>
                  <a:schemeClr val="folHlink"/>
                </a:solidFill>
              </a:rPr>
              <a:t>Lecture</a:t>
            </a:r>
            <a:r>
              <a:rPr lang="en-US" dirty="0"/>
              <a:t>) </a:t>
            </a:r>
            <a:r>
              <a:rPr lang="en-US" dirty="0" smtClean="0"/>
              <a:t>Program</a:t>
            </a:r>
          </a:p>
          <a:p>
            <a:pPr lvl="1"/>
            <a:r>
              <a:rPr lang="el-GR" dirty="0" smtClean="0"/>
              <a:t>distribute </a:t>
            </a:r>
            <a:r>
              <a:rPr lang="el-GR" dirty="0"/>
              <a:t>some important </a:t>
            </a:r>
            <a:r>
              <a:rPr lang="en-US" dirty="0"/>
              <a:t>and established </a:t>
            </a:r>
            <a:r>
              <a:rPr lang="el-GR" dirty="0"/>
              <a:t>material</a:t>
            </a:r>
            <a:r>
              <a:rPr lang="en-US" dirty="0"/>
              <a:t> on speech communication</a:t>
            </a:r>
            <a:r>
              <a:rPr lang="el-GR" dirty="0"/>
              <a:t> for education </a:t>
            </a:r>
            <a:r>
              <a:rPr lang="el-GR" dirty="0" smtClean="0"/>
              <a:t>purposes</a:t>
            </a:r>
            <a:endParaRPr lang="fr-FR" dirty="0"/>
          </a:p>
          <a:p>
            <a:pPr rtl="0" eaLnBrk="0" fontAlgn="base" hangingPunct="0"/>
            <a:r>
              <a:rPr lang="en-US" dirty="0" smtClean="0"/>
              <a:t>ISCA </a:t>
            </a:r>
            <a:r>
              <a:rPr lang="en-US" dirty="0"/>
              <a:t>Training Schools</a:t>
            </a:r>
          </a:p>
          <a:p>
            <a:pPr marL="838200" lvl="1" indent="-381000">
              <a:buFont typeface="Times New Roman" pitchFamily="18" charset="0"/>
              <a:buChar char="–"/>
            </a:pPr>
            <a:r>
              <a:rPr lang="el-GR" dirty="0" smtClean="0"/>
              <a:t>ISCA </a:t>
            </a:r>
            <a:r>
              <a:rPr lang="el-GR" dirty="0"/>
              <a:t>contribution of up to 10000€ </a:t>
            </a:r>
            <a:endParaRPr lang="en-US" dirty="0"/>
          </a:p>
          <a:p>
            <a:pPr marL="838200" lvl="1" indent="-381000">
              <a:buFont typeface="Times New Roman" pitchFamily="18" charset="0"/>
              <a:buChar char="–"/>
            </a:pPr>
            <a:r>
              <a:rPr lang="en-US" dirty="0"/>
              <a:t>Proposals are submitted each year twice:</a:t>
            </a:r>
          </a:p>
          <a:p>
            <a:pPr marL="1257300" lvl="2" indent="-342900">
              <a:buFont typeface="Times New Roman" pitchFamily="18" charset="0"/>
              <a:buChar char="•"/>
            </a:pPr>
            <a:r>
              <a:rPr lang="el-GR" dirty="0"/>
              <a:t>by </a:t>
            </a:r>
            <a:r>
              <a:rPr lang="en-US" dirty="0"/>
              <a:t>February</a:t>
            </a:r>
            <a:r>
              <a:rPr lang="el-GR" dirty="0"/>
              <a:t> 15</a:t>
            </a:r>
            <a:r>
              <a:rPr lang="el-GR" baseline="30000" dirty="0"/>
              <a:t>th</a:t>
            </a:r>
            <a:r>
              <a:rPr lang="el-GR" dirty="0"/>
              <a:t>, for Summer Schools </a:t>
            </a:r>
            <a:endParaRPr lang="en-US" dirty="0"/>
          </a:p>
          <a:p>
            <a:pPr marL="1257300" lvl="2" indent="-342900">
              <a:buFont typeface="Times New Roman" pitchFamily="18" charset="0"/>
              <a:buChar char="•"/>
            </a:pPr>
            <a:r>
              <a:rPr lang="el-GR" dirty="0"/>
              <a:t>by </a:t>
            </a:r>
            <a:r>
              <a:rPr lang="en-US" dirty="0"/>
              <a:t>July</a:t>
            </a:r>
            <a:r>
              <a:rPr lang="el-GR" dirty="0"/>
              <a:t>15th, for Winter Schools </a:t>
            </a:r>
            <a:endParaRPr lang="en-US" dirty="0"/>
          </a:p>
          <a:p>
            <a:pPr marL="838200" lvl="1" indent="-381000">
              <a:buFont typeface="Times New Roman" pitchFamily="18" charset="0"/>
              <a:buChar char="–"/>
            </a:pPr>
            <a:r>
              <a:rPr lang="en-US" dirty="0"/>
              <a:t>More info at ISCA </a:t>
            </a:r>
            <a:r>
              <a:rPr lang="en-US" dirty="0" smtClean="0"/>
              <a:t>web:</a:t>
            </a:r>
            <a:br>
              <a:rPr lang="en-US" dirty="0" smtClean="0"/>
            </a:b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www.isca-speech.org/iscaweb/index.php/outreach/training</a:t>
            </a:r>
            <a:endParaRPr lang="en-US" dirty="0"/>
          </a:p>
          <a:p>
            <a:pPr marL="838200" lvl="1" indent="-381000">
              <a:buFont typeface="Times New Roman" pitchFamily="18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767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998538" y="3435350"/>
            <a:ext cx="3024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b="1">
              <a:solidFill>
                <a:srgbClr val="FFFFFF"/>
              </a:solidFill>
              <a:latin typeface="Arial Narrow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b="1">
                <a:solidFill>
                  <a:srgbClr val="FFFFFF"/>
                </a:solidFill>
                <a:latin typeface="Arial Narrow" pitchFamily="34" charset="0"/>
              </a:rPr>
              <a:t>  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838200" y="1700213"/>
            <a:ext cx="8305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6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ts val="97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6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996950" y="2571750"/>
          <a:ext cx="7794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r:id="rId4" imgW="1015873" imgH="1244444" progId="">
                  <p:embed/>
                </p:oleObj>
              </mc:Choice>
              <mc:Fallback>
                <p:oleObj r:id="rId4" imgW="1015873" imgH="12444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571750"/>
                        <a:ext cx="77946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14338" y="3578225"/>
            <a:ext cx="18875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de-DE" sz="1400" b="1" dirty="0">
                <a:solidFill>
                  <a:srgbClr val="000000"/>
                </a:solidFill>
                <a:latin typeface="Arial" charset="0"/>
              </a:rPr>
              <a:t>Samer Al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Moubayed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Transition </a:t>
            </a:r>
            <a:r>
              <a:rPr lang="de-DE" sz="1000" b="1" dirty="0" err="1">
                <a:solidFill>
                  <a:srgbClr val="000000"/>
                </a:solidFill>
                <a:latin typeface="Arial" charset="0"/>
              </a:rPr>
              <a:t>Coordinator</a:t>
            </a:r>
            <a:endParaRPr lang="de-DE" sz="10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DE" sz="1000" dirty="0">
                <a:solidFill>
                  <a:srgbClr val="000000"/>
                </a:solidFill>
                <a:latin typeface="Arial" charset="0"/>
              </a:rPr>
              <a:t>KTH, </a:t>
            </a:r>
            <a:r>
              <a:rPr lang="de-DE" sz="1000" dirty="0" err="1">
                <a:solidFill>
                  <a:srgbClr val="000000"/>
                </a:solidFill>
                <a:latin typeface="Arial" charset="0"/>
              </a:rPr>
              <a:t>Sweden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5715000" y="3533775"/>
            <a:ext cx="21605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Matt Speed</a:t>
            </a:r>
          </a:p>
          <a:p>
            <a:pPr algn="ctr" eaLnBrk="1" hangingPunct="1"/>
            <a:r>
              <a:rPr lang="en-US" sz="1000" dirty="0">
                <a:solidFill>
                  <a:srgbClr val="000000"/>
                </a:solidFill>
                <a:latin typeface="Arial" charset="0"/>
              </a:rPr>
              <a:t>Content and Publicity Coordinator</a:t>
            </a:r>
            <a:br>
              <a:rPr lang="en-US" sz="1000" dirty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Arial" charset="0"/>
              </a:rPr>
              <a:t>University of York, United Kingdom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679450" y="377825"/>
            <a:ext cx="5600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650"/>
              </a:spcBef>
            </a:pPr>
            <a:endParaRPr lang="en-US" sz="26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62572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78313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9"/>
          <p:cNvSpPr>
            <a:spLocks noChangeArrowheads="1"/>
          </p:cNvSpPr>
          <p:nvPr/>
        </p:nvSpPr>
        <p:spPr bwMode="auto">
          <a:xfrm>
            <a:off x="285750" y="5675313"/>
            <a:ext cx="20494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Catherine Lai</a:t>
            </a:r>
            <a:br>
              <a:rPr lang="en-US" sz="1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Volunteers Coordinator</a:t>
            </a:r>
            <a:br>
              <a:rPr lang="en-US" sz="1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Arial" charset="0"/>
              </a:rPr>
              <a:t>University of Pennsylvania, USA</a:t>
            </a:r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195513" y="5661025"/>
            <a:ext cx="26638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Xingyu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Na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Website Coordinator</a:t>
            </a:r>
            <a:br>
              <a:rPr lang="en-US" sz="1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>
                <a:solidFill>
                  <a:schemeClr val="tx1"/>
                </a:solidFill>
                <a:latin typeface="Arial" charset="0"/>
              </a:rPr>
              <a:t>Beijing Institute of Technology, China</a:t>
            </a:r>
          </a:p>
        </p:txBody>
      </p:sp>
      <p:sp>
        <p:nvSpPr>
          <p:cNvPr id="5133" name="Text Box 21"/>
          <p:cNvSpPr txBox="1">
            <a:spLocks noChangeArrowheads="1"/>
          </p:cNvSpPr>
          <p:nvPr/>
        </p:nvSpPr>
        <p:spPr bwMode="auto">
          <a:xfrm>
            <a:off x="1200150" y="1941513"/>
            <a:ext cx="2557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dirty="0">
                <a:solidFill>
                  <a:srgbClr val="000000"/>
                </a:solidFill>
                <a:latin typeface="Arial" charset="0"/>
              </a:rPr>
              <a:t>Current Members</a:t>
            </a:r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5567363" y="19827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dirty="0">
                <a:solidFill>
                  <a:srgbClr val="000000"/>
                </a:solidFill>
                <a:latin typeface="Arial" charset="0"/>
              </a:rPr>
              <a:t>Term Completion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2354263" y="3578225"/>
            <a:ext cx="2292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Maria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</a:rPr>
              <a:t>Eskevich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  <a:latin typeface="Arial" charset="0"/>
              </a:rPr>
              <a:t>General </a:t>
            </a:r>
            <a:r>
              <a:rPr lang="de-DE" sz="1000" b="1" dirty="0" err="1">
                <a:solidFill>
                  <a:srgbClr val="000000"/>
                </a:solidFill>
                <a:latin typeface="Arial" charset="0"/>
              </a:rPr>
              <a:t>Coordinator</a:t>
            </a:r>
            <a:r>
              <a:rPr lang="en-US" sz="1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1000" dirty="0">
                <a:solidFill>
                  <a:schemeClr val="tx1"/>
                </a:solidFill>
                <a:latin typeface="Arial" charset="0"/>
              </a:rPr>
            </a:br>
            <a:r>
              <a:rPr lang="en-US" sz="1000" dirty="0">
                <a:solidFill>
                  <a:schemeClr val="tx1"/>
                </a:solidFill>
                <a:latin typeface="Arial" charset="0"/>
              </a:rPr>
              <a:t>Dublin City University, Dublin, Ireland</a:t>
            </a:r>
            <a:br>
              <a:rPr lang="en-US" sz="1000" dirty="0">
                <a:solidFill>
                  <a:schemeClr val="tx1"/>
                </a:solidFill>
                <a:latin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36" name="Picture 27" descr="Maria Eskevi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589213"/>
            <a:ext cx="809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28"/>
          <p:cNvSpPr txBox="1">
            <a:spLocks noChangeArrowheads="1"/>
          </p:cNvSpPr>
          <p:nvPr/>
        </p:nvSpPr>
        <p:spPr bwMode="auto">
          <a:xfrm>
            <a:off x="4979988" y="4583113"/>
            <a:ext cx="41640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Student Volunteers</a:t>
            </a:r>
          </a:p>
          <a:p>
            <a:r>
              <a:rPr lang="en-IE" sz="1000" b="1" dirty="0">
                <a:solidFill>
                  <a:schemeClr val="tx1"/>
                </a:solidFill>
                <a:latin typeface="Arial" charset="0"/>
              </a:rPr>
              <a:t>Yan Tang</a:t>
            </a:r>
            <a:r>
              <a:rPr lang="en-IE" sz="1000" dirty="0">
                <a:solidFill>
                  <a:schemeClr val="tx1"/>
                </a:solidFill>
                <a:latin typeface="Arial" charset="0"/>
              </a:rPr>
              <a:t>, Universidad del País Vasco (UPV/EHU), Vitoria-</a:t>
            </a:r>
            <a:r>
              <a:rPr lang="en-IE" sz="1000" dirty="0" err="1">
                <a:solidFill>
                  <a:schemeClr val="tx1"/>
                </a:solidFill>
                <a:latin typeface="Arial" charset="0"/>
              </a:rPr>
              <a:t>Gasteiz</a:t>
            </a:r>
            <a:r>
              <a:rPr lang="en-IE" sz="1000" dirty="0">
                <a:solidFill>
                  <a:schemeClr val="tx1"/>
                </a:solidFill>
                <a:latin typeface="Arial" charset="0"/>
              </a:rPr>
              <a:t>, Spain</a:t>
            </a:r>
            <a:br>
              <a:rPr lang="en-IE" sz="1000" dirty="0">
                <a:solidFill>
                  <a:schemeClr val="tx1"/>
                </a:solidFill>
                <a:latin typeface="Arial" charset="0"/>
              </a:rPr>
            </a:br>
            <a:r>
              <a:rPr lang="en-IE" sz="1000" b="1" dirty="0">
                <a:solidFill>
                  <a:schemeClr val="tx1"/>
                </a:solidFill>
                <a:latin typeface="Arial" charset="0"/>
              </a:rPr>
              <a:t>Ingrid </a:t>
            </a:r>
            <a:r>
              <a:rPr lang="en-IE" sz="1000" b="1" dirty="0" err="1">
                <a:solidFill>
                  <a:schemeClr val="tx1"/>
                </a:solidFill>
                <a:latin typeface="Arial" charset="0"/>
              </a:rPr>
              <a:t>Jafari</a:t>
            </a:r>
            <a:r>
              <a:rPr lang="en-IE" sz="1000" dirty="0">
                <a:solidFill>
                  <a:schemeClr val="tx1"/>
                </a:solidFill>
                <a:latin typeface="Arial" charset="0"/>
              </a:rPr>
              <a:t>, University of Western Australia</a:t>
            </a:r>
            <a:br>
              <a:rPr lang="en-IE" sz="1000" dirty="0">
                <a:solidFill>
                  <a:schemeClr val="tx1"/>
                </a:solidFill>
                <a:latin typeface="Arial" charset="0"/>
              </a:rPr>
            </a:br>
            <a:r>
              <a:rPr lang="en-IE" sz="1000" b="1" dirty="0">
                <a:solidFill>
                  <a:schemeClr val="tx1"/>
                </a:solidFill>
                <a:latin typeface="Arial" charset="0"/>
              </a:rPr>
              <a:t>Catharine </a:t>
            </a:r>
            <a:r>
              <a:rPr lang="en-IE" sz="1000" b="1" dirty="0" err="1">
                <a:solidFill>
                  <a:schemeClr val="tx1"/>
                </a:solidFill>
                <a:latin typeface="Arial" charset="0"/>
              </a:rPr>
              <a:t>Oertel</a:t>
            </a:r>
            <a:r>
              <a:rPr lang="en-IE" sz="1000" dirty="0">
                <a:solidFill>
                  <a:schemeClr val="tx1"/>
                </a:solidFill>
                <a:latin typeface="Arial" charset="0"/>
              </a:rPr>
              <a:t>, KTH Royal Institute of Technology, Sweden</a:t>
            </a:r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000" dirty="0" err="1">
                <a:solidFill>
                  <a:schemeClr val="tx1"/>
                </a:solidFill>
              </a:rPr>
              <a:t>Zeynab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Raeesy</a:t>
            </a:r>
            <a:r>
              <a:rPr lang="en-US" sz="1000" dirty="0">
                <a:solidFill>
                  <a:schemeClr val="tx1"/>
                </a:solidFill>
              </a:rPr>
              <a:t> , University of Oxford </a:t>
            </a:r>
          </a:p>
          <a:p>
            <a:r>
              <a:rPr lang="en-US" sz="1000" b="1" dirty="0" err="1">
                <a:solidFill>
                  <a:schemeClr val="tx1"/>
                </a:solidFill>
                <a:latin typeface="Arial" charset="0"/>
              </a:rPr>
              <a:t>Xiaojun</a:t>
            </a:r>
            <a:r>
              <a:rPr lang="en-US" sz="10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Arial" charset="0"/>
              </a:rPr>
              <a:t>Qian</a:t>
            </a:r>
            <a:r>
              <a:rPr lang="en-US" sz="1000" dirty="0">
                <a:solidFill>
                  <a:schemeClr val="tx1"/>
                </a:solidFill>
                <a:latin typeface="Arial" charset="0"/>
              </a:rPr>
              <a:t>, The Chinese University of Hong Kong, China</a:t>
            </a:r>
          </a:p>
        </p:txBody>
      </p:sp>
      <p:pic>
        <p:nvPicPr>
          <p:cNvPr id="5138" name="Picture 20" descr="Xingyu 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773613"/>
            <a:ext cx="800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rtl="0" eaLnBrk="0" fontAlgn="base" hangingPunct="0"/>
            <a:r>
              <a:rPr lang="en-US" sz="2600" b="1" kern="1200" dirty="0" smtClean="0">
                <a:solidFill>
                  <a:srgbClr val="FFFFFF"/>
                </a:solidFill>
                <a:effectLst/>
                <a:latin typeface="Arial"/>
                <a:ea typeface="MS PGothic"/>
                <a:cs typeface="Times New Roman"/>
              </a:rPr>
              <a:t>ISCA Student Advisory Committee</a:t>
            </a:r>
            <a:endParaRPr lang="fr-F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030067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500063" y="1214438"/>
            <a:ext cx="325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chemeClr val="tx1"/>
                </a:solidFill>
              </a:rPr>
              <a:t>SAC Work in progress: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642938" y="1773238"/>
            <a:ext cx="80724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v-SE" sz="2200" b="1" dirty="0">
                <a:solidFill>
                  <a:schemeClr val="tx1"/>
                </a:solidFill>
              </a:rPr>
              <a:t>Theses Archive</a:t>
            </a:r>
          </a:p>
          <a:p>
            <a:r>
              <a:rPr lang="sv-SE" sz="2200" dirty="0">
                <a:solidFill>
                  <a:schemeClr val="tx1"/>
                </a:solidFill>
              </a:rPr>
              <a:t>SAC is now working on building an archive of the Masters and Ph.D theses 	being continuously archived by students in the field of speech communication.</a:t>
            </a:r>
          </a:p>
          <a:p>
            <a:endParaRPr lang="sv-SE" sz="2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sv-SE" sz="2200" b="1" dirty="0">
                <a:solidFill>
                  <a:schemeClr val="tx1"/>
                </a:solidFill>
              </a:rPr>
              <a:t>Video broadcasting and archive</a:t>
            </a:r>
          </a:p>
          <a:p>
            <a:r>
              <a:rPr lang="sv-SE" sz="2200" dirty="0">
                <a:solidFill>
                  <a:schemeClr val="tx1"/>
                </a:solidFill>
              </a:rPr>
              <a:t>Researching a solution for video broacasting and archiving future ISCA’s 	conferences and event.</a:t>
            </a:r>
          </a:p>
          <a:p>
            <a:pPr lvl="1"/>
            <a:endParaRPr lang="sv-SE" sz="2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 </a:t>
            </a:r>
            <a:r>
              <a:rPr lang="sv-SE" sz="2200" b="1" dirty="0">
                <a:solidFill>
                  <a:schemeClr val="tx1"/>
                </a:solidFill>
              </a:rPr>
              <a:t>Tools/Software  repository</a:t>
            </a:r>
          </a:p>
          <a:p>
            <a:r>
              <a:rPr lang="sv-SE" sz="2200" dirty="0">
                <a:solidFill>
                  <a:schemeClr val="tx1"/>
                </a:solidFill>
              </a:rPr>
              <a:t>SAC volunteers have built a repository of tools and software available for </a:t>
            </a:r>
            <a:r>
              <a:rPr lang="sv-SE" sz="2200" dirty="0" smtClean="0">
                <a:solidFill>
                  <a:schemeClr val="tx1"/>
                </a:solidFill>
              </a:rPr>
              <a:t>research </a:t>
            </a:r>
            <a:r>
              <a:rPr lang="sv-SE" sz="2200" dirty="0">
                <a:solidFill>
                  <a:schemeClr val="tx1"/>
                </a:solidFill>
              </a:rPr>
              <a:t>in the speech and language communication field on the SAC website, it is now available on the web-site and open for expansion.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9286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rtl="0" eaLnBrk="0" fontAlgn="base" hangingPunct="0"/>
            <a:r>
              <a:rPr lang="en-US" sz="2600" b="1" kern="1200" dirty="0" smtClean="0">
                <a:solidFill>
                  <a:srgbClr val="FFFFFF"/>
                </a:solidFill>
                <a:effectLst/>
                <a:latin typeface="Arial"/>
                <a:ea typeface="MS PGothic"/>
                <a:cs typeface="Times New Roman"/>
              </a:rPr>
              <a:t>ISCA Student Advisory Committee</a:t>
            </a:r>
            <a:endParaRPr lang="fr-F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4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Goals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for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2011-12 (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reminder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and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analysis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11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ja-JP" sz="2000" dirty="0">
                <a:latin typeface="Arial" charset="0"/>
              </a:rPr>
              <a:t>To enhance ISCA’s world position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FFFF00"/>
                </a:solidFill>
                <a:latin typeface="Arial" charset="0"/>
              </a:rPr>
              <a:t>To promote high standards in ISCA’s conferences and workshops</a:t>
            </a:r>
          </a:p>
          <a:p>
            <a:pPr>
              <a:lnSpc>
                <a:spcPct val="90000"/>
              </a:lnSpc>
            </a:pPr>
            <a:r>
              <a:rPr lang="en-GB" altLang="ja-JP" sz="2000" dirty="0">
                <a:latin typeface="Arial" charset="0"/>
              </a:rPr>
              <a:t>To expand ISCA’s international aspects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00B050"/>
                </a:solidFill>
                <a:latin typeface="Arial" charset="0"/>
              </a:rPr>
              <a:t>To support student-</a:t>
            </a:r>
            <a:r>
              <a:rPr lang="en-GB" altLang="ja-JP" sz="1800" dirty="0" err="1">
                <a:solidFill>
                  <a:srgbClr val="00B050"/>
                </a:solidFill>
                <a:latin typeface="Arial" charset="0"/>
              </a:rPr>
              <a:t>centered</a:t>
            </a:r>
            <a:r>
              <a:rPr lang="en-GB" altLang="ja-JP" sz="1800" dirty="0">
                <a:solidFill>
                  <a:srgbClr val="00B050"/>
                </a:solidFill>
                <a:latin typeface="Arial" charset="0"/>
              </a:rPr>
              <a:t> activities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FF0000"/>
                </a:solidFill>
                <a:latin typeface="Arial" charset="0"/>
              </a:rPr>
              <a:t>To provide remote access to lectures (e.g. DL program)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FFFF00"/>
                </a:solidFill>
                <a:latin typeface="Arial" charset="0"/>
              </a:rPr>
              <a:t>To improve the representation of underrepresented countries/regions in the membership</a:t>
            </a:r>
          </a:p>
          <a:p>
            <a:pPr>
              <a:lnSpc>
                <a:spcPct val="90000"/>
              </a:lnSpc>
            </a:pPr>
            <a:r>
              <a:rPr lang="en-GB" altLang="ja-JP" sz="2000" dirty="0">
                <a:latin typeface="Arial" charset="0"/>
              </a:rPr>
              <a:t> To enhance the ISCA community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latin typeface="Arial" charset="0"/>
              </a:rPr>
              <a:t>To raise the impact factor of ISCA members’ publications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00B050"/>
                </a:solidFill>
                <a:latin typeface="Arial" charset="0"/>
              </a:rPr>
              <a:t>To expand the ISCA video archive </a:t>
            </a:r>
            <a:r>
              <a:rPr lang="en-GB" altLang="ja-JP" sz="1800" dirty="0">
                <a:solidFill>
                  <a:srgbClr val="FFFF00"/>
                </a:solidFill>
                <a:latin typeface="Arial" charset="0"/>
              </a:rPr>
              <a:t>and virtual conferencing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latin typeface="Arial" charset="0"/>
              </a:rPr>
              <a:t>To understand members’ needs better and increase community involvement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latin typeface="Arial" charset="0"/>
              </a:rPr>
              <a:t>To stimulate interdisciplinary collaboration in new areas of research</a:t>
            </a:r>
          </a:p>
          <a:p>
            <a:pPr lvl="1">
              <a:lnSpc>
                <a:spcPct val="90000"/>
              </a:lnSpc>
            </a:pPr>
            <a:r>
              <a:rPr lang="en-GB" altLang="ja-JP" sz="1800" dirty="0">
                <a:solidFill>
                  <a:srgbClr val="00B050"/>
                </a:solidFill>
                <a:latin typeface="Arial" charset="0"/>
              </a:rPr>
              <a:t>To improve current ISCA web-based services and create new ones</a:t>
            </a:r>
          </a:p>
          <a:p>
            <a:pPr>
              <a:lnSpc>
                <a:spcPct val="90000"/>
              </a:lnSpc>
            </a:pPr>
            <a:endParaRPr 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139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Goals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for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2011-12 (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reminder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and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analysis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>
                <a:solidFill>
                  <a:srgbClr val="00B050"/>
                </a:solidFill>
                <a:latin typeface="Arial" charset="0"/>
              </a:rPr>
              <a:t>To strengthen support to students by increasing the number of grants for </a:t>
            </a:r>
            <a:r>
              <a:rPr lang="en-GB" altLang="ja-JP" dirty="0" err="1">
                <a:solidFill>
                  <a:srgbClr val="00B050"/>
                </a:solidFill>
                <a:latin typeface="Arial" charset="0"/>
              </a:rPr>
              <a:t>Interspeech</a:t>
            </a:r>
            <a:r>
              <a:rPr lang="en-GB" altLang="ja-JP" dirty="0">
                <a:solidFill>
                  <a:srgbClr val="00B050"/>
                </a:solidFill>
                <a:latin typeface="Arial" charset="0"/>
              </a:rPr>
              <a:t> and workshops</a:t>
            </a:r>
          </a:p>
          <a:p>
            <a:r>
              <a:rPr lang="en-GB" altLang="ja-JP" dirty="0">
                <a:solidFill>
                  <a:srgbClr val="00B050"/>
                </a:solidFill>
                <a:latin typeface="Arial" charset="0"/>
              </a:rPr>
              <a:t>To reduce financial risks for conference and workshop organizers </a:t>
            </a:r>
          </a:p>
          <a:p>
            <a:r>
              <a:rPr lang="en-GB" altLang="ja-JP" dirty="0">
                <a:solidFill>
                  <a:srgbClr val="00B050"/>
                </a:solidFill>
                <a:latin typeface="Arial" charset="0"/>
              </a:rPr>
              <a:t>To reduce </a:t>
            </a:r>
            <a:r>
              <a:rPr lang="en-GB" altLang="ja-JP" dirty="0" err="1">
                <a:solidFill>
                  <a:srgbClr val="00B050"/>
                </a:solidFill>
                <a:latin typeface="Arial" charset="0"/>
              </a:rPr>
              <a:t>Interspeech</a:t>
            </a:r>
            <a:r>
              <a:rPr lang="en-GB" altLang="ja-JP" dirty="0">
                <a:solidFill>
                  <a:srgbClr val="00B050"/>
                </a:solidFill>
                <a:latin typeface="Arial" charset="0"/>
              </a:rPr>
              <a:t> and workshop registration fees</a:t>
            </a:r>
          </a:p>
          <a:p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200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pPr defTabSz="45720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Upcoming INTERSPEECH Conferences</a:t>
            </a:r>
          </a:p>
        </p:txBody>
      </p:sp>
      <p:sp>
        <p:nvSpPr>
          <p:cNvPr id="55298" name="Subtitle 2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7391400" cy="4572000"/>
          </a:xfrm>
        </p:spPr>
        <p:txBody>
          <a:bodyPr/>
          <a:lstStyle/>
          <a:p>
            <a:pPr algn="ctr" defTabSz="457200"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INTERSPEECH </a:t>
            </a:r>
            <a:r>
              <a:rPr lang="en-US" sz="1800" dirty="0">
                <a:latin typeface="Arial" charset="0"/>
              </a:rPr>
              <a:t>2013: Lyon, France, August 25–29, 2013</a:t>
            </a:r>
          </a:p>
          <a:p>
            <a:pPr algn="ctr" defTabSz="457200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INTERSPEECH 2014: Singapore, September </a:t>
            </a:r>
            <a:r>
              <a:rPr lang="en-US" sz="1800" dirty="0" smtClean="0">
                <a:latin typeface="Arial" charset="0"/>
              </a:rPr>
              <a:t> 14-18,  2014</a:t>
            </a:r>
          </a:p>
          <a:p>
            <a:pPr algn="ctr" defTabSz="457200"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INTERSPEECH 2015: Dresden, Germany, September 6-10, 2015</a:t>
            </a: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</a:pPr>
            <a:endParaRPr lang="en-US" sz="1800" dirty="0" smtClean="0">
              <a:latin typeface="Arial" charset="0"/>
            </a:endParaRPr>
          </a:p>
          <a:p>
            <a:pPr marL="0" indent="0" algn="ctr" defTabSz="457200">
              <a:lnSpc>
                <a:spcPct val="80000"/>
              </a:lnSpc>
              <a:buNone/>
            </a:pP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Call for </a:t>
            </a:r>
            <a:r>
              <a:rPr lang="en-US" sz="1800" dirty="0" smtClean="0">
                <a:latin typeface="Arial" charset="0"/>
              </a:rPr>
              <a:t>proposals </a:t>
            </a:r>
            <a:r>
              <a:rPr lang="en-US" sz="1800" dirty="0">
                <a:latin typeface="Arial" charset="0"/>
              </a:rPr>
              <a:t>for INTERSPEECH </a:t>
            </a:r>
            <a:r>
              <a:rPr lang="en-US" sz="1800" dirty="0" smtClean="0">
                <a:latin typeface="Arial" charset="0"/>
              </a:rPr>
              <a:t>2016 </a:t>
            </a:r>
            <a:endParaRPr lang="en-US" sz="1800" dirty="0"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(Nov. 1st. </a:t>
            </a:r>
            <a:r>
              <a:rPr lang="en-US" sz="1800" dirty="0" smtClean="0">
                <a:latin typeface="Arial" charset="0"/>
              </a:rPr>
              <a:t>2012 </a:t>
            </a:r>
            <a:r>
              <a:rPr lang="en-US" sz="1800" dirty="0">
                <a:latin typeface="Arial" charset="0"/>
              </a:rPr>
              <a:t>deadline)          </a:t>
            </a: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898989"/>
                </a:solidFill>
                <a:latin typeface="Arial" charset="0"/>
                <a:hlinkClick r:id="rId2"/>
              </a:rPr>
              <a:t>www.isca-speech.org</a:t>
            </a:r>
            <a:endParaRPr lang="en-US" sz="1800" dirty="0">
              <a:solidFill>
                <a:srgbClr val="898989"/>
              </a:solidFill>
              <a:latin typeface="Arial" charset="0"/>
            </a:endParaRP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(click on: Left panel Events, then on Guidelines)</a:t>
            </a:r>
          </a:p>
          <a:p>
            <a:pPr algn="ctr" defTabSz="457200">
              <a:lnSpc>
                <a:spcPct val="80000"/>
              </a:lnSpc>
              <a:buFontTx/>
              <a:buNone/>
            </a:pPr>
            <a:r>
              <a:rPr lang="en-US" sz="1800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693954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bimbot\Desktop\Interspeech 2013\Affiche Interspeech 2013 - 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144463"/>
            <a:ext cx="9231313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752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5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1270" y="-2126344"/>
            <a:ext cx="9142730" cy="913674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" y="3678126"/>
            <a:ext cx="9142730" cy="34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/>
          <p:nvPr/>
        </p:nvSpPr>
        <p:spPr>
          <a:xfrm>
            <a:off x="1375066" y="375079"/>
            <a:ext cx="6397664" cy="1262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6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</a:rPr>
              <a:t>INTERSPEECH 2015</a:t>
            </a:r>
            <a:endParaRPr lang="en-US" sz="4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3528" y="1772776"/>
            <a:ext cx="8568952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effectLst/>
                <a:latin typeface="Calibri"/>
                <a:ea typeface="Times New Roman"/>
              </a:rPr>
              <a:t>September 6-10, 2015, Dresden, Germany</a:t>
            </a:r>
            <a:endParaRPr lang="en-US" sz="3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1000" b="1" dirty="0" smtClean="0">
              <a:effectLst/>
              <a:latin typeface="Calibri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000" b="1" dirty="0">
                <a:effectLst/>
                <a:latin typeface="Calibri"/>
                <a:ea typeface="Times New Roman"/>
              </a:rPr>
              <a:t> </a:t>
            </a:r>
            <a:endParaRPr lang="en-US" sz="10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effectLst/>
                <a:latin typeface="Calibri"/>
                <a:ea typeface="Times New Roman"/>
              </a:rPr>
              <a:t>Special Topic: </a:t>
            </a:r>
            <a:r>
              <a:rPr lang="en-US" sz="2400" b="1" i="1" dirty="0">
                <a:effectLst/>
                <a:latin typeface="Calibri"/>
                <a:ea typeface="Times New Roman"/>
              </a:rPr>
              <a:t>Speech beyond Speech:</a:t>
            </a:r>
            <a:br>
              <a:rPr lang="en-US" sz="2400" b="1" i="1" dirty="0">
                <a:effectLst/>
                <a:latin typeface="Calibri"/>
                <a:ea typeface="Times New Roman"/>
              </a:rPr>
            </a:br>
            <a:r>
              <a:rPr lang="en-US" sz="2400" b="1" i="1" dirty="0">
                <a:effectLst/>
                <a:latin typeface="Calibri"/>
                <a:ea typeface="Times New Roman"/>
              </a:rPr>
              <a:t>Towards a Better Understanding of the Most Important </a:t>
            </a:r>
            <a:r>
              <a:rPr lang="en-US" sz="2400" b="1" i="1" dirty="0" err="1" smtClean="0">
                <a:effectLst/>
                <a:latin typeface="Calibri"/>
                <a:ea typeface="Times New Roman"/>
              </a:rPr>
              <a:t>Biosignal</a:t>
            </a:r>
            <a:endParaRPr lang="en-US" sz="2400" b="1" i="1" dirty="0" smtClean="0">
              <a:effectLst/>
              <a:latin typeface="Calibri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b="1" i="1" dirty="0" smtClean="0">
                <a:solidFill>
                  <a:srgbClr val="17365D"/>
                </a:solidFill>
                <a:effectLst/>
                <a:latin typeface="Calibri"/>
                <a:ea typeface="Times New Roman"/>
              </a:rPr>
              <a:t>www.interspeech2015.org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5" name="Picture 9" descr="D:\moeller.sebastian\daten\projekte\itrw_2006\isca_logo.tif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254"/>
            <a:ext cx="1224136" cy="703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altLang="ja-JP" b="1" dirty="0" smtClean="0">
                <a:solidFill>
                  <a:schemeClr val="bg1"/>
                </a:solidFill>
                <a:latin typeface="Arial" charset="0"/>
              </a:rPr>
              <a:t>Minutes of the General Assembly, 2011, </a:t>
            </a:r>
            <a:r>
              <a:rPr lang="en-GB" altLang="ja-JP" b="1" dirty="0" err="1" smtClean="0">
                <a:solidFill>
                  <a:schemeClr val="bg1"/>
                </a:solidFill>
                <a:latin typeface="Arial" charset="0"/>
              </a:rPr>
              <a:t>Florenze</a:t>
            </a:r>
            <a:r>
              <a:rPr lang="en-GB" altLang="ja-JP" b="1" dirty="0" smtClean="0">
                <a:solidFill>
                  <a:schemeClr val="bg1"/>
                </a:solidFill>
                <a:latin typeface="Arial" charset="0"/>
              </a:rPr>
              <a:t>, 29 August, 6 PM</a:t>
            </a:r>
            <a:endParaRPr lang="fr-F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ja-JP" dirty="0">
              <a:latin typeface="Arial" charset="0"/>
            </a:endParaRP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1.	Opening remarks and approval of the Minutes of the 2010 General Assembly (</a:t>
            </a:r>
            <a:r>
              <a:rPr lang="en-US" altLang="ja-JP" dirty="0" err="1">
                <a:latin typeface="Arial" charset="0"/>
              </a:rPr>
              <a:t>Makuhari</a:t>
            </a:r>
            <a:r>
              <a:rPr lang="en-US" altLang="ja-JP" dirty="0">
                <a:latin typeface="Arial" charset="0"/>
              </a:rPr>
              <a:t>) 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2.	President’s report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3.	Treasurer’s report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4.	Approval of the reports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5.	Announcement of changes to the ISCA Board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6.	ISCA goals for 2011-2012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7.	Comments, Suggestions and Questions from ISCA Members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8.	Announcement of next ISCA General Assembly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9.	Any other business</a:t>
            </a:r>
          </a:p>
          <a:p>
            <a:pPr lvl="1">
              <a:buFontTx/>
              <a:buNone/>
            </a:pPr>
            <a:r>
              <a:rPr lang="en-US" altLang="ja-JP" dirty="0">
                <a:latin typeface="Arial" charset="0"/>
              </a:rPr>
              <a:t>10.	Handover to the New President</a:t>
            </a:r>
          </a:p>
          <a:p>
            <a:pPr lvl="1">
              <a:buFontTx/>
              <a:buNone/>
            </a:pPr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7212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Approval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 Reports</a:t>
            </a:r>
          </a:p>
        </p:txBody>
      </p:sp>
      <p:sp>
        <p:nvSpPr>
          <p:cNvPr id="8704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fr-FR" sz="3200" dirty="0">
                <a:latin typeface="Arial" charset="0"/>
              </a:rPr>
              <a:t>Report</a:t>
            </a:r>
          </a:p>
          <a:p>
            <a:pPr lvl="1"/>
            <a:r>
              <a:rPr lang="de-DE" sz="2800" dirty="0" err="1">
                <a:latin typeface="Arial" charset="0"/>
              </a:rPr>
              <a:t>President</a:t>
            </a:r>
            <a:endParaRPr lang="de-DE" sz="2800" dirty="0">
              <a:latin typeface="Arial" charset="0"/>
            </a:endParaRPr>
          </a:p>
          <a:p>
            <a:pPr lvl="1"/>
            <a:r>
              <a:rPr lang="de-DE" sz="2800" dirty="0" err="1">
                <a:latin typeface="Arial" charset="0"/>
              </a:rPr>
              <a:t>Treasurer</a:t>
            </a:r>
            <a:endParaRPr lang="fr-FR" sz="2800" dirty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971800"/>
            <a:ext cx="9144000" cy="1362075"/>
          </a:xfrm>
        </p:spPr>
        <p:txBody>
          <a:bodyPr/>
          <a:lstStyle/>
          <a:p>
            <a:pPr algn="ctr"/>
            <a:r>
              <a:rPr lang="en-US" sz="3200" b="1" dirty="0" smtClean="0"/>
              <a:t>Discussion: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Future of ISCA </a:t>
            </a:r>
            <a:br>
              <a:rPr lang="en-US" sz="3200" b="1" dirty="0" smtClean="0"/>
            </a:br>
            <a:r>
              <a:rPr lang="en-US" sz="3200" b="1" dirty="0" smtClean="0"/>
              <a:t>and </a:t>
            </a:r>
            <a:br>
              <a:rPr lang="en-US" sz="3200" b="1" dirty="0" smtClean="0"/>
            </a:br>
            <a:r>
              <a:rPr lang="en-US" sz="3200" b="1" dirty="0" smtClean="0"/>
              <a:t>ISCA goals for 2012-2013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42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Why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ISCA?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fr-FR" dirty="0" smtClean="0">
                <a:latin typeface="Arial" charset="0"/>
              </a:rPr>
              <a:t>ISCA </a:t>
            </a:r>
            <a:r>
              <a:rPr lang="fr-FR" dirty="0" err="1" smtClean="0">
                <a:latin typeface="Arial" charset="0"/>
              </a:rPr>
              <a:t>was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launched</a:t>
            </a:r>
            <a:r>
              <a:rPr lang="fr-FR" dirty="0" smtClean="0">
                <a:latin typeface="Arial" charset="0"/>
              </a:rPr>
              <a:t> in </a:t>
            </a:r>
            <a:r>
              <a:rPr lang="fr-FR" dirty="0" err="1" smtClean="0">
                <a:latin typeface="Arial" charset="0"/>
              </a:rPr>
              <a:t>order</a:t>
            </a:r>
            <a:r>
              <a:rPr lang="fr-FR" dirty="0" smtClean="0">
                <a:latin typeface="Arial" charset="0"/>
              </a:rPr>
              <a:t> to serve the speech communication </a:t>
            </a:r>
            <a:r>
              <a:rPr lang="fr-FR" dirty="0" err="1" smtClean="0">
                <a:latin typeface="Arial" charset="0"/>
              </a:rPr>
              <a:t>research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community</a:t>
            </a:r>
            <a:endParaRPr lang="fr-FR" dirty="0">
              <a:latin typeface="Arial" charset="0"/>
            </a:endParaRPr>
          </a:p>
          <a:p>
            <a:r>
              <a:rPr lang="fr-FR" dirty="0" err="1">
                <a:latin typeface="Arial" charset="0"/>
              </a:rPr>
              <a:t>F</a:t>
            </a:r>
            <a:r>
              <a:rPr lang="fr-FR" dirty="0" err="1" smtClean="0">
                <a:latin typeface="Arial" charset="0"/>
              </a:rPr>
              <a:t>ounders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thought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that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such</a:t>
            </a:r>
            <a:r>
              <a:rPr lang="fr-FR" dirty="0" smtClean="0">
                <a:latin typeface="Arial" charset="0"/>
              </a:rPr>
              <a:t> an association </a:t>
            </a:r>
            <a:r>
              <a:rPr lang="fr-FR" dirty="0" err="1" smtClean="0">
                <a:latin typeface="Arial" charset="0"/>
              </a:rPr>
              <a:t>was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missing</a:t>
            </a:r>
            <a:r>
              <a:rPr lang="fr-FR" dirty="0" smtClean="0">
                <a:latin typeface="Arial" charset="0"/>
              </a:rPr>
              <a:t>!!!</a:t>
            </a:r>
          </a:p>
          <a:p>
            <a:pPr lvl="1"/>
            <a:r>
              <a:rPr lang="fr-FR" dirty="0" smtClean="0">
                <a:latin typeface="Arial" charset="0"/>
              </a:rPr>
              <a:t>In </a:t>
            </a:r>
            <a:r>
              <a:rPr lang="fr-FR" dirty="0" err="1" smtClean="0">
                <a:latin typeface="Arial" charset="0"/>
              </a:rPr>
              <a:t>terms</a:t>
            </a:r>
            <a:r>
              <a:rPr lang="fr-FR" dirty="0" smtClean="0">
                <a:latin typeface="Arial" charset="0"/>
              </a:rPr>
              <a:t> of </a:t>
            </a:r>
            <a:r>
              <a:rPr lang="fr-FR" dirty="0" err="1" smtClean="0">
                <a:latin typeface="Arial" charset="0"/>
              </a:rPr>
              <a:t>scientific</a:t>
            </a:r>
            <a:r>
              <a:rPr lang="fr-FR" dirty="0" smtClean="0">
                <a:latin typeface="Arial" charset="0"/>
              </a:rPr>
              <a:t> area (have an association </a:t>
            </a:r>
            <a:r>
              <a:rPr lang="fr-FR" dirty="0" err="1" smtClean="0">
                <a:latin typeface="Arial" charset="0"/>
              </a:rPr>
              <a:t>focused</a:t>
            </a:r>
            <a:r>
              <a:rPr lang="fr-FR" dirty="0" smtClean="0">
                <a:latin typeface="Arial" charset="0"/>
              </a:rPr>
              <a:t> on speech, </a:t>
            </a:r>
            <a:r>
              <a:rPr lang="fr-FR" dirty="0" err="1" smtClean="0">
                <a:latin typeface="Arial" charset="0"/>
              </a:rPr>
              <a:t>only</a:t>
            </a:r>
            <a:r>
              <a:rPr lang="fr-FR" dirty="0" smtClean="0">
                <a:latin typeface="Arial" charset="0"/>
              </a:rPr>
              <a:t>)</a:t>
            </a:r>
          </a:p>
          <a:p>
            <a:pPr lvl="1"/>
            <a:r>
              <a:rPr lang="fr-FR" dirty="0" smtClean="0">
                <a:latin typeface="Arial" charset="0"/>
              </a:rPr>
              <a:t>In </a:t>
            </a:r>
            <a:r>
              <a:rPr lang="fr-FR" dirty="0" err="1" smtClean="0">
                <a:latin typeface="Arial" charset="0"/>
              </a:rPr>
              <a:t>terms</a:t>
            </a:r>
            <a:r>
              <a:rPr lang="fr-FR" dirty="0" smtClean="0">
                <a:latin typeface="Arial" charset="0"/>
              </a:rPr>
              <a:t> of </a:t>
            </a:r>
            <a:r>
              <a:rPr lang="fr-FR" dirty="0" err="1" smtClean="0">
                <a:latin typeface="Arial" charset="0"/>
              </a:rPr>
              <a:t>activities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 smtClean="0">
                <a:latin typeface="Arial" charset="0"/>
              </a:rPr>
              <a:t>In </a:t>
            </a:r>
            <a:r>
              <a:rPr lang="fr-FR" dirty="0" err="1" smtClean="0">
                <a:latin typeface="Arial" charset="0"/>
              </a:rPr>
              <a:t>terms</a:t>
            </a:r>
            <a:r>
              <a:rPr lang="fr-FR" dirty="0" smtClean="0">
                <a:latin typeface="Arial" charset="0"/>
              </a:rPr>
              <a:t> of « spirit » or « </a:t>
            </a:r>
            <a:r>
              <a:rPr lang="fr-FR" dirty="0" err="1" smtClean="0">
                <a:latin typeface="Arial" charset="0"/>
              </a:rPr>
              <a:t>way</a:t>
            </a:r>
            <a:r>
              <a:rPr lang="fr-FR" dirty="0" smtClean="0">
                <a:latin typeface="Arial" charset="0"/>
              </a:rPr>
              <a:t> of life »</a:t>
            </a:r>
          </a:p>
          <a:p>
            <a:r>
              <a:rPr lang="fr-FR" dirty="0" smtClean="0">
                <a:latin typeface="Arial" charset="0"/>
              </a:rPr>
              <a:t>ISCA </a:t>
            </a:r>
            <a:r>
              <a:rPr lang="fr-FR" dirty="0" err="1" smtClean="0">
                <a:latin typeface="Arial" charset="0"/>
              </a:rPr>
              <a:t>was</a:t>
            </a:r>
            <a:r>
              <a:rPr lang="fr-FR" dirty="0" smtClean="0">
                <a:latin typeface="Arial" charset="0"/>
              </a:rPr>
              <a:t> not </a:t>
            </a:r>
            <a:r>
              <a:rPr lang="fr-FR" dirty="0" err="1" smtClean="0">
                <a:latin typeface="Arial" charset="0"/>
              </a:rPr>
              <a:t>launched</a:t>
            </a:r>
            <a:r>
              <a:rPr lang="fr-FR" dirty="0" smtClean="0">
                <a:latin typeface="Arial" charset="0"/>
              </a:rPr>
              <a:t> in </a:t>
            </a:r>
            <a:r>
              <a:rPr lang="fr-FR" dirty="0" err="1" smtClean="0">
                <a:latin typeface="Arial" charset="0"/>
              </a:rPr>
              <a:t>order</a:t>
            </a:r>
            <a:r>
              <a:rPr lang="fr-FR" dirty="0" smtClean="0">
                <a:latin typeface="Arial" charset="0"/>
              </a:rPr>
              <a:t> to duplicate an </a:t>
            </a:r>
            <a:r>
              <a:rPr lang="fr-FR" dirty="0" err="1" smtClean="0">
                <a:latin typeface="Arial" charset="0"/>
              </a:rPr>
              <a:t>existing</a:t>
            </a:r>
            <a:r>
              <a:rPr lang="fr-FR" dirty="0" smtClean="0">
                <a:latin typeface="Arial" charset="0"/>
              </a:rPr>
              <a:t> association</a:t>
            </a:r>
            <a:endParaRPr lang="fr-FR" dirty="0">
              <a:latin typeface="Arial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charset="0"/>
              </a:rPr>
              <a:t>-&gt; ISCA « raison d’être » </a:t>
            </a:r>
            <a:r>
              <a:rPr lang="fr-FR" dirty="0" err="1" smtClean="0">
                <a:latin typeface="Arial" charset="0"/>
              </a:rPr>
              <a:t>was</a:t>
            </a:r>
            <a:r>
              <a:rPr lang="fr-FR" dirty="0" smtClean="0">
                <a:latin typeface="Arial" charset="0"/>
              </a:rPr>
              <a:t> to </a:t>
            </a:r>
            <a:r>
              <a:rPr lang="fr-FR" dirty="0" err="1" smtClean="0">
                <a:latin typeface="Arial" charset="0"/>
              </a:rPr>
              <a:t>complement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existing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societies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current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situation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 smtClean="0">
                <a:latin typeface="Arial" charset="0"/>
              </a:rPr>
              <a:t>ISCA still has an unique position in the community</a:t>
            </a:r>
          </a:p>
          <a:p>
            <a:r>
              <a:rPr lang="en-GB" altLang="ja-JP" dirty="0" smtClean="0">
                <a:latin typeface="Arial" charset="0"/>
              </a:rPr>
              <a:t>ISCA represents the largest group of speech communication researchers </a:t>
            </a:r>
          </a:p>
          <a:p>
            <a:r>
              <a:rPr lang="en-GB" altLang="ja-JP" dirty="0" smtClean="0">
                <a:latin typeface="Arial" charset="0"/>
              </a:rPr>
              <a:t>ISCA administrative/permanent staff = Manu!!</a:t>
            </a:r>
          </a:p>
          <a:p>
            <a:r>
              <a:rPr lang="en-GB" altLang="ja-JP" dirty="0" smtClean="0">
                <a:latin typeface="Arial" charset="0"/>
              </a:rPr>
              <a:t>ISCA is in a good financial situation </a:t>
            </a:r>
          </a:p>
          <a:p>
            <a:pPr lvl="1"/>
            <a:r>
              <a:rPr lang="en-GB" altLang="ja-JP" dirty="0" smtClean="0">
                <a:latin typeface="Arial" charset="0"/>
              </a:rPr>
              <a:t>But it is mainly linked to the previous point: light administrative structure</a:t>
            </a:r>
          </a:p>
          <a:p>
            <a:r>
              <a:rPr lang="en-GB" altLang="ja-JP" dirty="0" smtClean="0">
                <a:latin typeface="Arial" charset="0"/>
              </a:rPr>
              <a:t>ISCA provides a small set of strong services</a:t>
            </a:r>
          </a:p>
          <a:p>
            <a:pPr lvl="1"/>
            <a:r>
              <a:rPr lang="en-GB" altLang="ja-JP" dirty="0" smtClean="0">
                <a:latin typeface="Arial" charset="0"/>
              </a:rPr>
              <a:t>But it will be difficult to develop more services</a:t>
            </a:r>
          </a:p>
        </p:txBody>
      </p:sp>
    </p:spTree>
    <p:extLst>
      <p:ext uri="{BB962C8B-B14F-4D97-AF65-F5344CB8AC3E}">
        <p14:creationId xmlns:p14="http://schemas.microsoft.com/office/powerpoint/2010/main" val="23611576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current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situation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conclusions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 smtClean="0">
                <a:latin typeface="Arial" charset="0"/>
              </a:rPr>
              <a:t>ISCA administrative structure should remain as it is</a:t>
            </a:r>
          </a:p>
          <a:p>
            <a:r>
              <a:rPr lang="en-GB" altLang="ja-JP" dirty="0" smtClean="0">
                <a:latin typeface="Arial" charset="0"/>
              </a:rPr>
              <a:t>But with the </a:t>
            </a:r>
            <a:r>
              <a:rPr lang="en-GB" altLang="ja-JP" dirty="0">
                <a:latin typeface="Arial" charset="0"/>
              </a:rPr>
              <a:t>use of external services for “basic” </a:t>
            </a:r>
            <a:r>
              <a:rPr lang="en-GB" altLang="ja-JP" dirty="0" smtClean="0">
                <a:latin typeface="Arial" charset="0"/>
              </a:rPr>
              <a:t>stuff</a:t>
            </a:r>
          </a:p>
          <a:p>
            <a:r>
              <a:rPr lang="en-GB" altLang="ja-JP" dirty="0" smtClean="0">
                <a:latin typeface="Arial" charset="0"/>
              </a:rPr>
              <a:t>The board members, volunteers, have important duties when it is more and more difficult to find time…</a:t>
            </a:r>
          </a:p>
          <a:p>
            <a:pPr lvl="1"/>
            <a:r>
              <a:rPr lang="en-GB" altLang="ja-JP" dirty="0" smtClean="0">
                <a:latin typeface="Arial" charset="0"/>
              </a:rPr>
              <a:t>A better/adapted internal organisation is needed</a:t>
            </a:r>
          </a:p>
          <a:p>
            <a:pPr lvl="1"/>
            <a:r>
              <a:rPr lang="en-GB" altLang="ja-JP" dirty="0" smtClean="0">
                <a:latin typeface="Arial" charset="0"/>
              </a:rPr>
              <a:t>Two levels organization (topic committees and reduced size virtual board meetings)</a:t>
            </a:r>
          </a:p>
          <a:p>
            <a:r>
              <a:rPr lang="en-GB" altLang="ja-JP" dirty="0" smtClean="0">
                <a:latin typeface="Arial" charset="0"/>
              </a:rPr>
              <a:t>ISCA can’t do everything…</a:t>
            </a:r>
          </a:p>
          <a:p>
            <a:pPr lvl="1"/>
            <a:r>
              <a:rPr lang="en-GB" altLang="ja-JP" dirty="0" smtClean="0">
                <a:latin typeface="Arial" charset="0"/>
              </a:rPr>
              <a:t>Select the best services ISCA could give to the community</a:t>
            </a:r>
          </a:p>
          <a:p>
            <a:pPr lvl="1"/>
            <a:r>
              <a:rPr lang="en-GB" altLang="ja-JP" dirty="0" smtClean="0">
                <a:latin typeface="Arial" charset="0"/>
              </a:rPr>
              <a:t>Work more in cooperation with other societies</a:t>
            </a:r>
          </a:p>
          <a:p>
            <a:endParaRPr lang="en-GB" altLang="ja-JP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054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baseline="0" dirty="0" smtClean="0">
                <a:solidFill>
                  <a:schemeClr val="bg1"/>
                </a:solidFill>
                <a:latin typeface="Arial" charset="0"/>
              </a:rPr>
              <a:t>Goals </a:t>
            </a:r>
            <a:r>
              <a:rPr lang="de-DE" b="1" baseline="0" dirty="0" err="1" smtClean="0">
                <a:solidFill>
                  <a:schemeClr val="bg1"/>
                </a:solidFill>
                <a:latin typeface="Arial" charset="0"/>
              </a:rPr>
              <a:t>for</a:t>
            </a:r>
            <a:r>
              <a:rPr lang="de-DE" b="1" baseline="0" dirty="0" smtClean="0">
                <a:solidFill>
                  <a:schemeClr val="bg1"/>
                </a:solidFill>
                <a:latin typeface="Arial" charset="0"/>
              </a:rPr>
              <a:t> 2012-2013 (1)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 smtClean="0">
                <a:latin typeface="Arial" charset="0"/>
              </a:rPr>
              <a:t>Continued effort for</a:t>
            </a:r>
          </a:p>
          <a:p>
            <a:pPr lvl="1"/>
            <a:r>
              <a:rPr lang="en-GB" altLang="ja-JP" dirty="0" err="1" smtClean="0">
                <a:latin typeface="Arial" charset="0"/>
              </a:rPr>
              <a:t>Interspeech</a:t>
            </a:r>
            <a:r>
              <a:rPr lang="en-GB" altLang="ja-JP" dirty="0" smtClean="0">
                <a:latin typeface="Arial" charset="0"/>
              </a:rPr>
              <a:t> (scientific quality, affordable registration fees…)</a:t>
            </a:r>
          </a:p>
          <a:p>
            <a:pPr lvl="1"/>
            <a:r>
              <a:rPr lang="en-GB" altLang="ja-JP" dirty="0" smtClean="0">
                <a:latin typeface="Arial" charset="0"/>
              </a:rPr>
              <a:t>ISCA Archive and referencing</a:t>
            </a:r>
          </a:p>
          <a:p>
            <a:pPr lvl="1"/>
            <a:r>
              <a:rPr lang="en-GB" altLang="ja-JP" dirty="0" smtClean="0">
                <a:latin typeface="Arial" charset="0"/>
              </a:rPr>
              <a:t>SAC activities</a:t>
            </a:r>
          </a:p>
          <a:p>
            <a:pPr lvl="1"/>
            <a:r>
              <a:rPr lang="en-GB" altLang="ja-JP" dirty="0" smtClean="0">
                <a:latin typeface="Arial" charset="0"/>
              </a:rPr>
              <a:t>…</a:t>
            </a:r>
          </a:p>
          <a:p>
            <a:r>
              <a:rPr lang="en-GB" altLang="ja-JP" dirty="0" smtClean="0">
                <a:latin typeface="Arial" charset="0"/>
              </a:rPr>
              <a:t>More effort towards young/future speech researchers</a:t>
            </a:r>
          </a:p>
          <a:p>
            <a:pPr lvl="1"/>
            <a:r>
              <a:rPr lang="en-GB" altLang="ja-JP" dirty="0" smtClean="0">
                <a:latin typeface="Arial" charset="0"/>
              </a:rPr>
              <a:t>Grants, DL, ISCA Training School, Training resources</a:t>
            </a:r>
          </a:p>
          <a:p>
            <a:pPr lvl="2"/>
            <a:endParaRPr lang="en-GB" altLang="ja-JP" dirty="0" smtClean="0">
              <a:latin typeface="Arial" charset="0"/>
            </a:endParaRPr>
          </a:p>
          <a:p>
            <a:r>
              <a:rPr lang="en-GB" altLang="ja-JP" dirty="0" smtClean="0">
                <a:latin typeface="Arial" charset="0"/>
              </a:rPr>
              <a:t>More emphasis on areas where ISCA could have a large impact</a:t>
            </a:r>
            <a:endParaRPr lang="en-GB" altLang="ja-JP" dirty="0">
              <a:latin typeface="Arial" charset="0"/>
            </a:endParaRPr>
          </a:p>
          <a:p>
            <a:pPr lvl="1"/>
            <a:r>
              <a:rPr lang="en-GB" altLang="ja-JP" dirty="0" smtClean="0">
                <a:latin typeface="Arial" charset="0"/>
              </a:rPr>
              <a:t>E.g., preservation of endangered languages</a:t>
            </a:r>
          </a:p>
          <a:p>
            <a:endParaRPr lang="en-GB" altLang="ja-JP" dirty="0" smtClean="0">
              <a:latin typeface="Arial" charset="0"/>
            </a:endParaRPr>
          </a:p>
          <a:p>
            <a:pPr lvl="1"/>
            <a:endParaRPr lang="en-GB" altLang="ja-JP" dirty="0" smtClean="0">
              <a:latin typeface="Arial" charset="0"/>
            </a:endParaRPr>
          </a:p>
          <a:p>
            <a:pPr marL="0" indent="0">
              <a:buNone/>
            </a:pPr>
            <a:endParaRPr lang="en-GB" altLang="ja-JP" dirty="0" smtClean="0">
              <a:latin typeface="Arial" charset="0"/>
            </a:endParaRPr>
          </a:p>
          <a:p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47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baseline="0" dirty="0" smtClean="0">
                <a:solidFill>
                  <a:schemeClr val="bg1"/>
                </a:solidFill>
                <a:latin typeface="Arial" charset="0"/>
              </a:rPr>
              <a:t>Goals </a:t>
            </a:r>
            <a:r>
              <a:rPr lang="de-DE" b="1" baseline="0" dirty="0" err="1" smtClean="0">
                <a:solidFill>
                  <a:schemeClr val="bg1"/>
                </a:solidFill>
                <a:latin typeface="Arial" charset="0"/>
              </a:rPr>
              <a:t>for</a:t>
            </a:r>
            <a:r>
              <a:rPr lang="de-DE" b="1" baseline="0" dirty="0" smtClean="0">
                <a:solidFill>
                  <a:schemeClr val="bg1"/>
                </a:solidFill>
                <a:latin typeface="Arial" charset="0"/>
              </a:rPr>
              <a:t> 2012-2013 (2)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 smtClean="0">
                <a:latin typeface="Arial" charset="0"/>
              </a:rPr>
              <a:t>ISCA and social networks: a tentative!</a:t>
            </a:r>
          </a:p>
          <a:p>
            <a:pPr lvl="1"/>
            <a:r>
              <a:rPr lang="en-GB" altLang="ja-JP" dirty="0" smtClean="0">
                <a:latin typeface="Arial" charset="0"/>
              </a:rPr>
              <a:t>Facebook ISCA official page just launched</a:t>
            </a:r>
            <a:br>
              <a:rPr lang="en-GB" altLang="ja-JP" dirty="0" smtClean="0">
                <a:latin typeface="Arial" charset="0"/>
              </a:rPr>
            </a:br>
            <a:r>
              <a:rPr lang="fr-FR" u="sng" dirty="0">
                <a:hlinkClick r:id="rId3"/>
              </a:rPr>
              <a:t>https://www.facebook.com/iscaspeech</a:t>
            </a:r>
            <a:endParaRPr lang="fr-FR" dirty="0"/>
          </a:p>
          <a:p>
            <a:pPr marL="457200" lvl="1" indent="0">
              <a:buNone/>
            </a:pPr>
            <a:r>
              <a:rPr lang="en-GB" altLang="ja-JP" dirty="0" smtClean="0">
                <a:latin typeface="Arial" charset="0"/>
              </a:rPr>
              <a:t>	With the help of Maxine </a:t>
            </a:r>
            <a:r>
              <a:rPr lang="en-GB" altLang="ja-JP" dirty="0" err="1" smtClean="0">
                <a:latin typeface="Arial" charset="0"/>
              </a:rPr>
              <a:t>Eskenazi</a:t>
            </a:r>
            <a:r>
              <a:rPr lang="en-GB" altLang="ja-JP" dirty="0" smtClean="0">
                <a:latin typeface="Arial" charset="0"/>
              </a:rPr>
              <a:t/>
            </a:r>
            <a:br>
              <a:rPr lang="en-GB" altLang="ja-JP" dirty="0" smtClean="0">
                <a:latin typeface="Arial" charset="0"/>
              </a:rPr>
            </a:br>
            <a:r>
              <a:rPr lang="en-GB" altLang="ja-JP" dirty="0" smtClean="0">
                <a:latin typeface="Arial" charset="0"/>
              </a:rPr>
              <a:t>	(please, click on “like”!!)</a:t>
            </a:r>
          </a:p>
          <a:p>
            <a:pPr lvl="1"/>
            <a:r>
              <a:rPr lang="en-GB" altLang="ja-JP" dirty="0" smtClean="0">
                <a:latin typeface="Arial" charset="0"/>
              </a:rPr>
              <a:t>Extension, soon to LinkedIn, Twitter…</a:t>
            </a:r>
          </a:p>
          <a:p>
            <a:pPr lvl="1"/>
            <a:r>
              <a:rPr lang="en-GB" altLang="ja-JP" dirty="0" smtClean="0">
                <a:latin typeface="Arial" charset="0"/>
              </a:rPr>
              <a:t>Reflexion on how to use this stuff</a:t>
            </a:r>
          </a:p>
          <a:p>
            <a:pPr lvl="2"/>
            <a:r>
              <a:rPr lang="en-GB" altLang="ja-JP" dirty="0" smtClean="0">
                <a:latin typeface="Arial" charset="0"/>
              </a:rPr>
              <a:t>Better communication of ISCA news (highlights)</a:t>
            </a:r>
          </a:p>
          <a:p>
            <a:pPr lvl="2"/>
            <a:r>
              <a:rPr lang="en-GB" altLang="ja-JP" dirty="0" smtClean="0">
                <a:latin typeface="Arial" charset="0"/>
              </a:rPr>
              <a:t>Reinforce the relationship between group of members</a:t>
            </a:r>
          </a:p>
          <a:p>
            <a:pPr lvl="2"/>
            <a:r>
              <a:rPr lang="en-GB" altLang="ja-JP" dirty="0" smtClean="0">
                <a:latin typeface="Arial" charset="0"/>
              </a:rPr>
              <a:t>Improve the interaction during/after IS between presenters and participants </a:t>
            </a:r>
          </a:p>
          <a:p>
            <a:pPr marL="457200" lvl="1" indent="0">
              <a:buNone/>
            </a:pPr>
            <a:endParaRPr lang="en-GB" altLang="ja-JP" dirty="0" smtClean="0">
              <a:latin typeface="Arial" charset="0"/>
            </a:endParaRPr>
          </a:p>
          <a:p>
            <a:pPr marL="0" indent="0">
              <a:buNone/>
            </a:pPr>
            <a:endParaRPr lang="en-GB" altLang="ja-JP" dirty="0" smtClean="0">
              <a:latin typeface="Arial" charset="0"/>
            </a:endParaRPr>
          </a:p>
          <a:p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924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future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technical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authority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for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society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endParaRPr lang="en-GB" altLang="ja-JP" dirty="0" smtClean="0">
              <a:latin typeface="Arial" charset="0"/>
            </a:endParaRPr>
          </a:p>
          <a:p>
            <a:r>
              <a:rPr lang="en-GB" altLang="ja-JP" dirty="0" smtClean="0">
                <a:latin typeface="Arial" charset="0"/>
              </a:rPr>
              <a:t>Metrics for researcher evaluation</a:t>
            </a:r>
          </a:p>
          <a:p>
            <a:r>
              <a:rPr lang="en-GB" altLang="ja-JP" dirty="0" smtClean="0">
                <a:latin typeface="Arial" charset="0"/>
              </a:rPr>
              <a:t>Be a source of information or experts for the different authorities or media</a:t>
            </a:r>
          </a:p>
          <a:p>
            <a:r>
              <a:rPr lang="en-GB" altLang="ja-JP" dirty="0" smtClean="0">
                <a:latin typeface="Arial" charset="0"/>
              </a:rPr>
              <a:t>Be a source of advice/expertise for all questions around our area (health, security and privacy, standards, funding programs…)</a:t>
            </a:r>
          </a:p>
          <a:p>
            <a:r>
              <a:rPr lang="en-GB" altLang="ja-JP" dirty="0" smtClean="0">
                <a:latin typeface="Arial" charset="0"/>
              </a:rPr>
              <a:t>Take part in international debates like</a:t>
            </a:r>
          </a:p>
          <a:p>
            <a:pPr lvl="1"/>
            <a:r>
              <a:rPr lang="en-GB" altLang="ja-JP" dirty="0" smtClean="0">
                <a:latin typeface="Arial" charset="0"/>
              </a:rPr>
              <a:t>Forensic voice authentication  </a:t>
            </a:r>
          </a:p>
          <a:p>
            <a:pPr lvl="1"/>
            <a:r>
              <a:rPr lang="en-GB" altLang="ja-JP" dirty="0" smtClean="0">
                <a:latin typeface="Arial" charset="0"/>
              </a:rPr>
              <a:t>Lie detection</a:t>
            </a:r>
          </a:p>
          <a:p>
            <a:pPr lvl="1"/>
            <a:r>
              <a:rPr lang="en-GB" altLang="ja-JP" dirty="0" smtClean="0">
                <a:latin typeface="Arial" charset="0"/>
              </a:rPr>
              <a:t>Voice piracy</a:t>
            </a:r>
          </a:p>
        </p:txBody>
      </p:sp>
    </p:spTree>
    <p:extLst>
      <p:ext uri="{BB962C8B-B14F-4D97-AF65-F5344CB8AC3E}">
        <p14:creationId xmlns:p14="http://schemas.microsoft.com/office/powerpoint/2010/main" val="10069352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next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future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!!</a:t>
            </a:r>
            <a:br>
              <a:rPr lang="de-DE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altLang="ja-JP" dirty="0">
                <a:solidFill>
                  <a:schemeClr val="bg1"/>
                </a:solidFill>
                <a:latin typeface="Arial" charset="0"/>
              </a:rPr>
              <a:t>2013 ISCA </a:t>
            </a:r>
            <a:r>
              <a:rPr lang="en-GB" altLang="ja-JP" dirty="0" smtClean="0">
                <a:solidFill>
                  <a:schemeClr val="bg1"/>
                </a:solidFill>
                <a:latin typeface="Arial" charset="0"/>
              </a:rPr>
              <a:t>BOARD ELECTIONS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endParaRPr lang="en-GB" altLang="ja-JP" dirty="0" smtClean="0">
              <a:latin typeface="Arial" charset="0"/>
            </a:endParaRPr>
          </a:p>
          <a:p>
            <a:r>
              <a:rPr lang="en-GB" altLang="ja-JP" dirty="0" smtClean="0">
                <a:latin typeface="Arial" charset="0"/>
              </a:rPr>
              <a:t>9 members (out of 14) will finish their terms in 2013</a:t>
            </a:r>
            <a:r>
              <a:rPr lang="en-GB" altLang="ja-JP" dirty="0">
                <a:latin typeface="Arial" charset="0"/>
              </a:rPr>
              <a:t/>
            </a:r>
            <a:br>
              <a:rPr lang="en-GB" altLang="ja-JP" dirty="0">
                <a:latin typeface="Arial" charset="0"/>
              </a:rPr>
            </a:br>
            <a:r>
              <a:rPr lang="en-GB" altLang="ja-JP" dirty="0" smtClean="0">
                <a:latin typeface="Arial" charset="0"/>
              </a:rPr>
              <a:t>(for 4 of them, it is the second and last term)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maximum of </a:t>
            </a:r>
            <a:r>
              <a:rPr lang="en-US" dirty="0" smtClean="0"/>
              <a:t>three </a:t>
            </a:r>
            <a:r>
              <a:rPr lang="en-US" dirty="0"/>
              <a:t>Board members from any single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Nominations </a:t>
            </a:r>
            <a:r>
              <a:rPr lang="en-US" dirty="0"/>
              <a:t>can be made by the Board and by each ISCA </a:t>
            </a:r>
            <a:r>
              <a:rPr lang="en-US" dirty="0" smtClean="0"/>
              <a:t>member (3 ISCA member nominations are needed)</a:t>
            </a:r>
          </a:p>
          <a:p>
            <a:r>
              <a:rPr lang="en-US" altLang="ja-JP" dirty="0" smtClean="0">
                <a:latin typeface="Arial" charset="0"/>
              </a:rPr>
              <a:t>Elections will take place in April/May 2013</a:t>
            </a:r>
          </a:p>
          <a:p>
            <a:r>
              <a:rPr lang="en-US" altLang="ja-JP" dirty="0" smtClean="0">
                <a:latin typeface="Arial" charset="0"/>
              </a:rPr>
              <a:t>The call for nomination will be launched in the begin of 2013</a:t>
            </a:r>
            <a:endParaRPr lang="en-GB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208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ISCA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next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future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!!</a:t>
            </a:r>
            <a:br>
              <a:rPr lang="de-DE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altLang="ja-JP" dirty="0">
                <a:solidFill>
                  <a:schemeClr val="bg1"/>
                </a:solidFill>
                <a:latin typeface="Arial" charset="0"/>
              </a:rPr>
              <a:t>2013 ISCA </a:t>
            </a:r>
            <a:r>
              <a:rPr lang="en-GB" altLang="ja-JP" dirty="0" smtClean="0">
                <a:solidFill>
                  <a:schemeClr val="bg1"/>
                </a:solidFill>
                <a:latin typeface="Arial" charset="0"/>
              </a:rPr>
              <a:t>BOARD ELECTIONS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r>
              <a:rPr lang="en-GB" altLang="ja-JP" dirty="0" smtClean="0">
                <a:latin typeface="Arial" charset="0"/>
              </a:rPr>
              <a:t>Becoming a board member, will bring to you big rewards!!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7" y="609600"/>
            <a:ext cx="4101353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639" y="3276600"/>
            <a:ext cx="343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One free dinner per year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reat people!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2975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62000" y="2286000"/>
            <a:ext cx="77739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57200" eaLnBrk="1" hangingPunct="1">
              <a:spcBef>
                <a:spcPts val="575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fr-FR" sz="23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543800" y="1752600"/>
            <a:ext cx="1404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600">
                <a:latin typeface="Arial Narrow" pitchFamily="34" charset="0"/>
              </a:rPr>
              <a:t>Bernd MÖBIUS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065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2184"/>
      </p:ext>
    </p:extLst>
  </p:cSld>
  <p:clrMapOvr>
    <a:masterClrMapping/>
  </p:clrMapOvr>
  <p:transition advTm="121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Comments, Suggestions and Questions 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from ISCA Members</a:t>
            </a:r>
            <a:endParaRPr lang="de-DE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6106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477838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32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32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800" dirty="0" smtClean="0">
                <a:latin typeface="Arial" charset="0"/>
              </a:rPr>
              <a:t>INTERSPEECH 2013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800" dirty="0" smtClean="0">
                <a:latin typeface="Arial" charset="0"/>
              </a:rPr>
              <a:t>Lyon, France. August 25-29, 2013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7772400" cy="762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Arial" charset="0"/>
              </a:rPr>
              <a:t>Next ISCA General </a:t>
            </a:r>
            <a:r>
              <a:rPr lang="de-DE" dirty="0" err="1">
                <a:solidFill>
                  <a:schemeClr val="tx1"/>
                </a:solidFill>
                <a:latin typeface="Arial" charset="0"/>
              </a:rPr>
              <a:t>Assembly</a:t>
            </a:r>
            <a:endParaRPr lang="fr-FR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924800" cy="4343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ISCA's assets still growing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result of the year (income over expenditure) for 2011 negative due to unusually large sum of receivables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all receivables collected in 2012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Solid financial basis for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continued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Interspeech</a:t>
            </a:r>
            <a:r>
              <a:rPr lang="en-US" dirty="0" smtClean="0">
                <a:latin typeface="Arial" charset="0"/>
                <a:ea typeface="ＭＳ Ｐゴシック" charset="-128"/>
              </a:rPr>
              <a:t>, ITRW and SIG seed funding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increased student grant support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new initiatives (cf. President's report)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Consistent savings thanks to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Student Committee initiatives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volunteers: Archive (W. Hess),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ISCApad</a:t>
            </a:r>
            <a:r>
              <a:rPr lang="en-US" dirty="0" smtClean="0">
                <a:latin typeface="Arial" charset="0"/>
                <a:ea typeface="ＭＳ Ｐゴシック" charset="-128"/>
              </a:rPr>
              <a:t> (C.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Wellekens</a:t>
            </a:r>
            <a:r>
              <a:rPr lang="en-US" dirty="0" smtClean="0">
                <a:latin typeface="Arial" charset="0"/>
                <a:ea typeface="ＭＳ Ｐゴシック" charset="-128"/>
              </a:rPr>
              <a:t>)</a:t>
            </a:r>
            <a:endParaRPr lang="en-GB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62000" y="2286000"/>
            <a:ext cx="77739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57200" eaLnBrk="1" hangingPunct="1">
              <a:spcBef>
                <a:spcPts val="575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fr-FR" sz="23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543800" y="1752600"/>
            <a:ext cx="1404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600">
                <a:latin typeface="Arial Narrow" pitchFamily="34" charset="0"/>
              </a:rPr>
              <a:t>Bernd MÖBIUS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065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365125" y="1131888"/>
            <a:ext cx="212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</a:rPr>
              <a:t>  Highlights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3704"/>
      </p:ext>
    </p:extLst>
  </p:cSld>
  <p:clrMapOvr>
    <a:masterClrMapping/>
  </p:clrMapOvr>
  <p:transition advTm="121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4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25139"/>
              </p:ext>
            </p:extLst>
          </p:nvPr>
        </p:nvGraphicFramePr>
        <p:xfrm>
          <a:off x="990600" y="1371600"/>
          <a:ext cx="7453313" cy="3956750"/>
        </p:xfrm>
        <a:graphic>
          <a:graphicData uri="http://schemas.openxmlformats.org/drawingml/2006/table">
            <a:tbl>
              <a:tblPr/>
              <a:tblGrid>
                <a:gridCol w="3505200"/>
                <a:gridCol w="1981200"/>
                <a:gridCol w="196691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Income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Membership fees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54,364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*22,351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Interspeech donation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47,629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**50,678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ITRW shares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7,110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Proceedings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Interest on Savings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3,047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3,256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(€)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112,150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76,608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39" name="Rectangle 7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441" name="Text Box 81"/>
          <p:cNvSpPr txBox="1">
            <a:spLocks noChangeArrowheads="1"/>
          </p:cNvSpPr>
          <p:nvPr/>
        </p:nvSpPr>
        <p:spPr bwMode="auto">
          <a:xfrm>
            <a:off x="1066800" y="548640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de-DE" sz="1800" b="0" smtClean="0">
                <a:latin typeface="Arial" charset="0"/>
              </a:rPr>
              <a:t>*  membership fees from IS-2011 (</a:t>
            </a:r>
            <a:r>
              <a:rPr lang="de-DE" sz="1800" b="0" smtClean="0">
                <a:latin typeface="Arial"/>
                <a:cs typeface="Arial"/>
              </a:rPr>
              <a:t>€ </a:t>
            </a:r>
            <a:r>
              <a:rPr lang="de-DE" sz="1800" b="0" smtClean="0">
                <a:latin typeface="Arial" charset="0"/>
              </a:rPr>
              <a:t>39,900) received in 2012</a:t>
            </a:r>
          </a:p>
          <a:p>
            <a:r>
              <a:rPr lang="en-US" sz="1800" b="0" smtClean="0">
                <a:latin typeface="Arial" charset="0"/>
              </a:rPr>
              <a:t>** extra donation from IS-2010; donation from IS-2011 (</a:t>
            </a:r>
            <a:r>
              <a:rPr lang="de-DE" sz="1800" b="0" smtClean="0">
                <a:latin typeface="Arial"/>
                <a:cs typeface="Arial"/>
              </a:rPr>
              <a:t>€ 48,520)</a:t>
            </a:r>
          </a:p>
          <a:p>
            <a:r>
              <a:rPr lang="de-DE" sz="1800" b="0" smtClean="0">
                <a:latin typeface="Arial"/>
                <a:cs typeface="Arial"/>
              </a:rPr>
              <a:t>    received in 2012</a:t>
            </a:r>
          </a:p>
        </p:txBody>
      </p:sp>
    </p:spTree>
    <p:extLst>
      <p:ext uri="{BB962C8B-B14F-4D97-AF65-F5344CB8AC3E}">
        <p14:creationId xmlns:p14="http://schemas.microsoft.com/office/powerpoint/2010/main" val="37484927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50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53445"/>
              </p:ext>
            </p:extLst>
          </p:nvPr>
        </p:nvGraphicFramePr>
        <p:xfrm>
          <a:off x="1014413" y="1390650"/>
          <a:ext cx="6942137" cy="4275138"/>
        </p:xfrm>
        <a:graphic>
          <a:graphicData uri="http://schemas.openxmlformats.org/drawingml/2006/table">
            <a:tbl>
              <a:tblPr/>
              <a:tblGrid>
                <a:gridCol w="3844925"/>
                <a:gridCol w="1584325"/>
                <a:gridCol w="1512887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Expenditure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(1)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Salaries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37,471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*44,284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Board/Committee meetings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**4,951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**4,307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Secretariat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4,688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4,181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Grants &amp; Awards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15,820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17,786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Special Interest Groups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Website Administration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5,350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6,329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subtotal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68,280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76,887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494" name="Text Box 86"/>
          <p:cNvSpPr txBox="1">
            <a:spLocks noChangeArrowheads="1"/>
          </p:cNvSpPr>
          <p:nvPr/>
        </p:nvSpPr>
        <p:spPr bwMode="auto">
          <a:xfrm>
            <a:off x="973138" y="5791200"/>
            <a:ext cx="488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 * 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includes 4 years back pay of occupational accident insurance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** includes </a:t>
            </a:r>
            <a:r>
              <a:rPr lang="en-US" sz="1800" b="0">
                <a:solidFill>
                  <a:srgbClr val="000000"/>
                </a:solidFill>
                <a:latin typeface="Arial" charset="0"/>
              </a:rPr>
              <a:t>room rent for committee meetings</a:t>
            </a:r>
          </a:p>
        </p:txBody>
      </p:sp>
      <p:sp>
        <p:nvSpPr>
          <p:cNvPr id="145497" name="Rectangle 8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07138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55167"/>
              </p:ext>
            </p:extLst>
          </p:nvPr>
        </p:nvGraphicFramePr>
        <p:xfrm>
          <a:off x="990600" y="1371600"/>
          <a:ext cx="6694488" cy="5008565"/>
        </p:xfrm>
        <a:graphic>
          <a:graphicData uri="http://schemas.openxmlformats.org/drawingml/2006/table">
            <a:tbl>
              <a:tblPr/>
              <a:tblGrid>
                <a:gridCol w="3670300"/>
                <a:gridCol w="1511300"/>
                <a:gridCol w="1512888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Expenditure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(2)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(carried over)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68,280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76,889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Distinguished Lecturers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5,242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3,960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Workshop support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2,050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1,200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Training &amp; Education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Archive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Contingency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598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Bank Costs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1,317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1,408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(€)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76,889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84,053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543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25836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8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4775"/>
              </p:ext>
            </p:extLst>
          </p:nvPr>
        </p:nvGraphicFramePr>
        <p:xfrm>
          <a:off x="971550" y="1143000"/>
          <a:ext cx="7240588" cy="3827464"/>
        </p:xfrm>
        <a:graphic>
          <a:graphicData uri="http://schemas.openxmlformats.org/drawingml/2006/table">
            <a:tbl>
              <a:tblPr/>
              <a:tblGrid>
                <a:gridCol w="3086100"/>
                <a:gridCol w="2020888"/>
                <a:gridCol w="21336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Assets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31/12/2010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31/12/2011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BANK BALANCE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193,696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136,260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RECEIVABLES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*50,000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**184,205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ASSETS </a:t>
                      </a: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(€)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de-DE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243,696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320,465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Liabilities &amp; Equity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PAYABLES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EQUITY </a:t>
                      </a: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(€)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243,696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320,465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76" name="Text Box 76"/>
          <p:cNvSpPr txBox="1">
            <a:spLocks noChangeArrowheads="1"/>
          </p:cNvSpPr>
          <p:nvPr/>
        </p:nvSpPr>
        <p:spPr bwMode="auto">
          <a:xfrm>
            <a:off x="990600" y="5029200"/>
            <a:ext cx="7488238" cy="142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</a:pPr>
            <a:r>
              <a:rPr lang="en-AU" sz="1800" b="0" smtClean="0">
                <a:latin typeface="Arial Narrow" pitchFamily="34" charset="0"/>
              </a:rPr>
              <a:t>*  seed </a:t>
            </a:r>
            <a:r>
              <a:rPr lang="en-AU" sz="1800" b="0">
                <a:latin typeface="Arial Narrow" pitchFamily="34" charset="0"/>
              </a:rPr>
              <a:t>money for </a:t>
            </a:r>
            <a:r>
              <a:rPr lang="en-AU" sz="1800" b="0" smtClean="0">
                <a:latin typeface="Arial Narrow" pitchFamily="34" charset="0"/>
              </a:rPr>
              <a:t>IS-2011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AU" sz="1800" b="0" smtClean="0">
                <a:latin typeface="Arial Narrow" pitchFamily="34" charset="0"/>
              </a:rPr>
              <a:t>** IS-2011 seed money, donation, membership fees; IS-2012 seed money</a:t>
            </a:r>
            <a:endParaRPr lang="en-AU" sz="1800" b="0">
              <a:latin typeface="Arial Narrow" pitchFamily="34" charset="0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AU" sz="1800" b="0">
                <a:latin typeface="Arial Narrow" pitchFamily="34" charset="0"/>
              </a:rPr>
              <a:t>Each year ISCA gives seed money to 1-2 Interspeech conferences and 1-2 workshops. Assets &gt;</a:t>
            </a:r>
            <a:r>
              <a:rPr lang="de-DE" sz="1800" b="0">
                <a:latin typeface="Arial Narrow" pitchFamily="34" charset="0"/>
              </a:rPr>
              <a:t>€112k are required</a:t>
            </a:r>
            <a:r>
              <a:rPr lang="en-AU" sz="1800" b="0">
                <a:latin typeface="Arial Narrow" pitchFamily="34" charset="0"/>
              </a:rPr>
              <a:t> to maintain a positive cash balance</a:t>
            </a:r>
            <a:r>
              <a:rPr lang="de-DE" sz="1800" b="0">
                <a:latin typeface="Arial Narrow" pitchFamily="34" charset="0"/>
              </a:rPr>
              <a:t>.</a:t>
            </a:r>
          </a:p>
        </p:txBody>
      </p:sp>
      <p:sp>
        <p:nvSpPr>
          <p:cNvPr id="153677" name="Rectangle 7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Treasurer’s Report</a:t>
            </a:r>
            <a:endParaRPr lang="fr-FR" b="1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2327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timizedI2Rsmall">
  <a:themeElements>
    <a:clrScheme name="OptimizedI2Rs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timizedI2Rsmal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ptimizedI2Rs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izedI2Rs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izedI2Rs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izedI2Rs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izedI2Rs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izedI2Rs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izedI2Rs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20250</TotalTime>
  <Words>1750</Words>
  <Application>Microsoft Office PowerPoint</Application>
  <PresentationFormat>Affichage à l'écran (4:3)</PresentationFormat>
  <Paragraphs>417</Paragraphs>
  <Slides>41</Slides>
  <Notes>32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OptimizedI2Rsmall</vt:lpstr>
      <vt:lpstr>ISCA GENERAL ASSEMBLY</vt:lpstr>
      <vt:lpstr>Agenda</vt:lpstr>
      <vt:lpstr>Minutes of the General Assembly, 2011, Florenze, 29 August, 6 PM</vt:lpstr>
      <vt:lpstr>Treasurer’s Report</vt:lpstr>
      <vt:lpstr>Treasurer’s Report</vt:lpstr>
      <vt:lpstr>Treasurer’s Report</vt:lpstr>
      <vt:lpstr> Treasurer’s Report</vt:lpstr>
      <vt:lpstr>Treasurer’s Report</vt:lpstr>
      <vt:lpstr>Treasurer’s Report</vt:lpstr>
      <vt:lpstr>Treasurer’s Report</vt:lpstr>
      <vt:lpstr>Treasurer’s Report</vt:lpstr>
      <vt:lpstr>President’s Report</vt:lpstr>
      <vt:lpstr>President’s Report (J.-F. Bonastre)</vt:lpstr>
      <vt:lpstr>Membership Development from 2001-2012</vt:lpstr>
      <vt:lpstr>Membership by country 2012</vt:lpstr>
      <vt:lpstr>Membership by country 2012</vt:lpstr>
      <vt:lpstr>ISCA News in  2011-2012 (1)</vt:lpstr>
      <vt:lpstr>ISCA News  2011-2012 (2)</vt:lpstr>
      <vt:lpstr>ISCA News  2011-2012 (3)</vt:lpstr>
      <vt:lpstr>ISCA News  2011-2012 (4)</vt:lpstr>
      <vt:lpstr>ISCA News  2011-2012 (5)</vt:lpstr>
      <vt:lpstr>ISCA Student Advisory Committee</vt:lpstr>
      <vt:lpstr>ISCA Student Advisory Committee</vt:lpstr>
      <vt:lpstr>Goals for 2011-12 (reminder and analysis)</vt:lpstr>
      <vt:lpstr>Goals for 2011-12 (reminder and analysis)</vt:lpstr>
      <vt:lpstr>Upcoming INTERSPEECH Conferences</vt:lpstr>
      <vt:lpstr>Présentation PowerPoint</vt:lpstr>
      <vt:lpstr>Présentation PowerPoint</vt:lpstr>
      <vt:lpstr>Présentation PowerPoint</vt:lpstr>
      <vt:lpstr>Approval of Reports</vt:lpstr>
      <vt:lpstr>Discussion:   Future of ISCA  and  ISCA goals for 2012-2013</vt:lpstr>
      <vt:lpstr>Why ISCA?</vt:lpstr>
      <vt:lpstr>ISCA current situation</vt:lpstr>
      <vt:lpstr>ISCA current situation: conclusions</vt:lpstr>
      <vt:lpstr>ISCA Goals for 2012-2013 (1)</vt:lpstr>
      <vt:lpstr>ISCA Goals for 2012-2013 (2)</vt:lpstr>
      <vt:lpstr>ISCA future: technical authority for society?</vt:lpstr>
      <vt:lpstr>ISCA next future!! 2013 ISCA BOARD ELECTIONS</vt:lpstr>
      <vt:lpstr>ISCA next future!! 2013 ISCA BOARD ELECTIONS</vt:lpstr>
      <vt:lpstr>Comments, Suggestions and Questions  from ISCA Members</vt:lpstr>
      <vt:lpstr>Next ISCA General Assembly</vt:lpstr>
    </vt:vector>
  </TitlesOfParts>
  <Company>Institute for Infocomm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Leong Mun Kew</dc:creator>
  <cp:lastModifiedBy>Jean-Francois BONASTRE</cp:lastModifiedBy>
  <cp:revision>241</cp:revision>
  <dcterms:created xsi:type="dcterms:W3CDTF">2010-07-29T07:28:11Z</dcterms:created>
  <dcterms:modified xsi:type="dcterms:W3CDTF">2012-09-10T22:44:16Z</dcterms:modified>
</cp:coreProperties>
</file>